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258" r:id="rId5"/>
    <p:sldId id="259" r:id="rId6"/>
    <p:sldId id="266" r:id="rId7"/>
    <p:sldId id="260" r:id="rId8"/>
    <p:sldId id="261" r:id="rId9"/>
    <p:sldId id="269" r:id="rId10"/>
    <p:sldId id="270" r:id="rId11"/>
    <p:sldId id="268" r:id="rId12"/>
    <p:sldId id="267" r:id="rId13"/>
    <p:sldId id="263" r:id="rId14"/>
    <p:sldId id="265" r:id="rId15"/>
  </p:sldIdLst>
  <p:sldSz cx="18288000" cy="10287000"/>
  <p:notesSz cx="6858000" cy="9144000"/>
  <p:embeddedFontLst>
    <p:embeddedFont>
      <p:font typeface="Poetsen" panose="020B0604020202020204" charset="0"/>
      <p:regular r:id="rId16"/>
    </p:embeddedFont>
    <p:embeddedFont>
      <p:font typeface="Poppins" panose="00000500000000000000" pitchFamily="2" charset="0"/>
      <p:regular r:id="rId17"/>
      <p:bold r:id="rId18"/>
    </p:embeddedFont>
    <p:embeddedFont>
      <p:font typeface="Poppins Bold" panose="00000800000000000000" charset="0"/>
      <p:regular r:id="rId19"/>
    </p:embeddedFont>
    <p:embeddedFont>
      <p:font typeface="Poppins Semi-Bold" panose="020B0604020202020204" charset="0"/>
      <p:regular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34"/>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6.svg"/><Relationship Id="rId5" Type="http://schemas.openxmlformats.org/officeDocument/2006/relationships/image" Target="../media/image4.sv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3.jpeg"/><Relationship Id="rId4" Type="http://schemas.openxmlformats.org/officeDocument/2006/relationships/image" Target="../media/image3.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svg"/><Relationship Id="rId7"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svg"/><Relationship Id="rId7" Type="http://schemas.openxmlformats.org/officeDocument/2006/relationships/hyperlink" Target="https://www.cuidevices.com/catalog/switches/push-button-switche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flipH="1">
            <a:off x="13653902" y="-408885"/>
            <a:ext cx="5587787" cy="2875171"/>
          </a:xfrm>
          <a:custGeom>
            <a:avLst/>
            <a:gdLst/>
            <a:ahLst/>
            <a:cxnLst/>
            <a:rect l="l" t="t" r="r" b="b"/>
            <a:pathLst>
              <a:path w="5587787" h="2875171">
                <a:moveTo>
                  <a:pt x="5587787" y="0"/>
                </a:moveTo>
                <a:lnTo>
                  <a:pt x="0" y="0"/>
                </a:lnTo>
                <a:lnTo>
                  <a:pt x="0" y="2875170"/>
                </a:lnTo>
                <a:lnTo>
                  <a:pt x="5587787" y="2875170"/>
                </a:lnTo>
                <a:lnTo>
                  <a:pt x="558778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0" y="3944077"/>
            <a:ext cx="2521334" cy="5915153"/>
          </a:xfrm>
          <a:custGeom>
            <a:avLst/>
            <a:gdLst/>
            <a:ahLst/>
            <a:cxnLst/>
            <a:rect l="l" t="t" r="r" b="b"/>
            <a:pathLst>
              <a:path w="2521334" h="5915153">
                <a:moveTo>
                  <a:pt x="0" y="0"/>
                </a:moveTo>
                <a:lnTo>
                  <a:pt x="2521334" y="0"/>
                </a:lnTo>
                <a:lnTo>
                  <a:pt x="2521334" y="5915153"/>
                </a:lnTo>
                <a:lnTo>
                  <a:pt x="0" y="5915153"/>
                </a:lnTo>
                <a:lnTo>
                  <a:pt x="0" y="0"/>
                </a:lnTo>
                <a:close/>
              </a:path>
            </a:pathLst>
          </a:custGeom>
          <a:blipFill>
            <a:blip r:embed="rId10"/>
            <a:stretch>
              <a:fillRect/>
            </a:stretch>
          </a:blipFill>
        </p:spPr>
        <p:txBody>
          <a:bodyPr/>
          <a:lstStyle/>
          <a:p>
            <a:endParaRPr lang="en-IN"/>
          </a:p>
        </p:txBody>
      </p:sp>
      <p:pic>
        <p:nvPicPr>
          <p:cNvPr id="11" name="Picture 11"/>
          <p:cNvPicPr>
            <a:picLocks noChangeAspect="1"/>
          </p:cNvPicPr>
          <p:nvPr/>
        </p:nvPicPr>
        <p:blipFill>
          <a:blip r:embed="rId11"/>
          <a:srcRect/>
          <a:stretch>
            <a:fillRect/>
          </a:stretch>
        </p:blipFill>
        <p:spPr>
          <a:xfrm>
            <a:off x="10788794" y="4946257"/>
            <a:ext cx="7499206" cy="4312043"/>
          </a:xfrm>
          <a:prstGeom prst="rect">
            <a:avLst/>
          </a:prstGeom>
        </p:spPr>
      </p:pic>
      <p:sp>
        <p:nvSpPr>
          <p:cNvPr id="12" name="Freeform 12"/>
          <p:cNvSpPr/>
          <p:nvPr/>
        </p:nvSpPr>
        <p:spPr>
          <a:xfrm>
            <a:off x="15108659" y="164260"/>
            <a:ext cx="2969947" cy="3369747"/>
          </a:xfrm>
          <a:custGeom>
            <a:avLst/>
            <a:gdLst/>
            <a:ahLst/>
            <a:cxnLst/>
            <a:rect l="l" t="t" r="r" b="b"/>
            <a:pathLst>
              <a:path w="2969947" h="3369747">
                <a:moveTo>
                  <a:pt x="0" y="0"/>
                </a:moveTo>
                <a:lnTo>
                  <a:pt x="2969947" y="0"/>
                </a:lnTo>
                <a:lnTo>
                  <a:pt x="2969947" y="3369748"/>
                </a:lnTo>
                <a:lnTo>
                  <a:pt x="0" y="33697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3" name="TextBox 13"/>
          <p:cNvSpPr txBox="1"/>
          <p:nvPr/>
        </p:nvSpPr>
        <p:spPr>
          <a:xfrm>
            <a:off x="3375817" y="2666310"/>
            <a:ext cx="9888836" cy="4523766"/>
          </a:xfrm>
          <a:prstGeom prst="rect">
            <a:avLst/>
          </a:prstGeom>
        </p:spPr>
        <p:txBody>
          <a:bodyPr lIns="0" tIns="0" rIns="0" bIns="0" rtlCol="0" anchor="t">
            <a:spAutoFit/>
          </a:bodyPr>
          <a:lstStyle/>
          <a:p>
            <a:pPr algn="ctr">
              <a:lnSpc>
                <a:spcPts val="8836"/>
              </a:lnSpc>
            </a:pPr>
            <a:r>
              <a:rPr lang="en-US" sz="9109" dirty="0">
                <a:solidFill>
                  <a:srgbClr val="3B435F"/>
                </a:solidFill>
                <a:latin typeface="Poetsen"/>
              </a:rPr>
              <a:t> ACCIDENT DETECTION AND RESCUE SYSTEM USING IOT</a:t>
            </a:r>
          </a:p>
        </p:txBody>
      </p:sp>
      <p:sp>
        <p:nvSpPr>
          <p:cNvPr id="14" name="TextBox 14"/>
          <p:cNvSpPr txBox="1"/>
          <p:nvPr/>
        </p:nvSpPr>
        <p:spPr>
          <a:xfrm>
            <a:off x="7582545" y="1237896"/>
            <a:ext cx="1096497" cy="639483"/>
          </a:xfrm>
          <a:prstGeom prst="rect">
            <a:avLst/>
          </a:prstGeom>
        </p:spPr>
        <p:txBody>
          <a:bodyPr lIns="0" tIns="0" rIns="0" bIns="0" rtlCol="0" anchor="t">
            <a:spAutoFit/>
          </a:bodyPr>
          <a:lstStyle/>
          <a:p>
            <a:pPr algn="ctr">
              <a:lnSpc>
                <a:spcPts val="4754"/>
              </a:lnSpc>
            </a:pPr>
            <a:r>
              <a:rPr lang="en-US" sz="3395" spc="176">
                <a:solidFill>
                  <a:srgbClr val="392515"/>
                </a:solidFill>
                <a:latin typeface="Poppins"/>
              </a:rPr>
              <a:t>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grpSp>
        <p:nvGrpSpPr>
          <p:cNvPr id="6" name="Group 6"/>
          <p:cNvGrpSpPr/>
          <p:nvPr/>
        </p:nvGrpSpPr>
        <p:grpSpPr>
          <a:xfrm>
            <a:off x="457200" y="449003"/>
            <a:ext cx="9111646" cy="1137562"/>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6764000" y="5143500"/>
            <a:ext cx="1704176" cy="4841912"/>
          </a:xfrm>
          <a:custGeom>
            <a:avLst/>
            <a:gdLst/>
            <a:ahLst/>
            <a:cxnLst/>
            <a:rect l="l" t="t" r="r" b="b"/>
            <a:pathLst>
              <a:path w="2500960" h="6118555">
                <a:moveTo>
                  <a:pt x="0" y="0"/>
                </a:moveTo>
                <a:lnTo>
                  <a:pt x="2500959" y="0"/>
                </a:lnTo>
                <a:lnTo>
                  <a:pt x="2500959" y="6118555"/>
                </a:lnTo>
                <a:lnTo>
                  <a:pt x="0" y="6118555"/>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68282" y="556119"/>
            <a:ext cx="9020581" cy="923330"/>
          </a:xfrm>
          <a:prstGeom prst="rect">
            <a:avLst/>
          </a:prstGeom>
        </p:spPr>
        <p:txBody>
          <a:bodyPr wrap="square" lIns="0" tIns="0" rIns="0" bIns="0" rtlCol="0" anchor="t">
            <a:spAutoFit/>
          </a:bodyPr>
          <a:lstStyle/>
          <a:p>
            <a:pPr algn="ctr">
              <a:lnSpc>
                <a:spcPts val="7243"/>
              </a:lnSpc>
            </a:pPr>
            <a:r>
              <a:rPr lang="en-US" sz="4800" dirty="0">
                <a:solidFill>
                  <a:srgbClr val="3B435F"/>
                </a:solidFill>
                <a:latin typeface="Poetsen"/>
              </a:rPr>
              <a:t>BLOCK DIAGRAM</a:t>
            </a:r>
            <a:r>
              <a:rPr lang="en-US" sz="7467" dirty="0">
                <a:solidFill>
                  <a:srgbClr val="3B435F"/>
                </a:solidFill>
                <a:latin typeface="Poetsen"/>
              </a:rPr>
              <a:t> </a:t>
            </a:r>
          </a:p>
        </p:txBody>
      </p:sp>
      <p:pic>
        <p:nvPicPr>
          <p:cNvPr id="4098" name="Picture 2">
            <a:extLst>
              <a:ext uri="{FF2B5EF4-FFF2-40B4-BE49-F238E27FC236}">
                <a16:creationId xmlns:a16="http://schemas.microsoft.com/office/drawing/2014/main" id="{219015D4-64E5-94E2-300D-9412AB657F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2781300"/>
            <a:ext cx="7508875" cy="553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0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494628" y="540497"/>
            <a:ext cx="11207818" cy="1625765"/>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2311854" y="2592775"/>
            <a:ext cx="3224475" cy="3224475"/>
          </a:xfrm>
          <a:custGeom>
            <a:avLst/>
            <a:gdLst/>
            <a:ahLst/>
            <a:cxnLst/>
            <a:rect l="l" t="t" r="r" b="b"/>
            <a:pathLst>
              <a:path w="3224475" h="3224475">
                <a:moveTo>
                  <a:pt x="0" y="0"/>
                </a:moveTo>
                <a:lnTo>
                  <a:pt x="3224476" y="0"/>
                </a:lnTo>
                <a:lnTo>
                  <a:pt x="3224476" y="3224475"/>
                </a:lnTo>
                <a:lnTo>
                  <a:pt x="0" y="3224475"/>
                </a:lnTo>
                <a:lnTo>
                  <a:pt x="0" y="0"/>
                </a:lnTo>
                <a:close/>
              </a:path>
            </a:pathLst>
          </a:custGeom>
          <a:blipFill>
            <a:blip r:embed="rId8"/>
            <a:stretch>
              <a:fillRect/>
            </a:stretch>
          </a:blipFill>
        </p:spPr>
        <p:txBody>
          <a:bodyPr/>
          <a:lstStyle/>
          <a:p>
            <a:endParaRPr lang="en-IN" dirty="0"/>
          </a:p>
        </p:txBody>
      </p:sp>
      <p:sp>
        <p:nvSpPr>
          <p:cNvPr id="12" name="TextBox 12"/>
          <p:cNvSpPr txBox="1"/>
          <p:nvPr/>
        </p:nvSpPr>
        <p:spPr>
          <a:xfrm>
            <a:off x="1830495" y="912506"/>
            <a:ext cx="7553950" cy="977669"/>
          </a:xfrm>
          <a:prstGeom prst="rect">
            <a:avLst/>
          </a:prstGeom>
        </p:spPr>
        <p:txBody>
          <a:bodyPr lIns="0" tIns="0" rIns="0" bIns="0" rtlCol="0" anchor="t">
            <a:spAutoFit/>
          </a:bodyPr>
          <a:lstStyle/>
          <a:p>
            <a:pPr algn="ctr">
              <a:lnSpc>
                <a:spcPts val="7243"/>
              </a:lnSpc>
            </a:pPr>
            <a:r>
              <a:rPr lang="en-US" sz="7467" dirty="0">
                <a:solidFill>
                  <a:srgbClr val="3B435F"/>
                </a:solidFill>
                <a:latin typeface="Poetsen"/>
              </a:rPr>
              <a:t>WORKING</a:t>
            </a:r>
          </a:p>
        </p:txBody>
      </p:sp>
      <p:sp>
        <p:nvSpPr>
          <p:cNvPr id="13" name="TextBox 13"/>
          <p:cNvSpPr txBox="1"/>
          <p:nvPr/>
        </p:nvSpPr>
        <p:spPr>
          <a:xfrm>
            <a:off x="381766" y="2402061"/>
            <a:ext cx="12256844" cy="1119069"/>
          </a:xfrm>
          <a:prstGeom prst="rect">
            <a:avLst/>
          </a:prstGeom>
        </p:spPr>
        <p:txBody>
          <a:bodyPr lIns="0" tIns="0" rIns="0" bIns="0" rtlCol="0" anchor="t">
            <a:spAutoFit/>
          </a:bodyPr>
          <a:lstStyle/>
          <a:p>
            <a:pPr algn="ctr">
              <a:lnSpc>
                <a:spcPts val="4309"/>
              </a:lnSpc>
            </a:pPr>
            <a:r>
              <a:rPr lang="en-US" sz="3591">
                <a:solidFill>
                  <a:srgbClr val="3B435F"/>
                </a:solidFill>
                <a:latin typeface="Poppins Semi-Bold"/>
              </a:rPr>
              <a:t>Automatic accident detection using smart device and alerting the rescue system and family</a:t>
            </a:r>
          </a:p>
        </p:txBody>
      </p:sp>
      <p:sp>
        <p:nvSpPr>
          <p:cNvPr id="14" name="TextBox 14"/>
          <p:cNvSpPr txBox="1"/>
          <p:nvPr/>
        </p:nvSpPr>
        <p:spPr>
          <a:xfrm>
            <a:off x="381767" y="3752557"/>
            <a:ext cx="11810234" cy="3736857"/>
          </a:xfrm>
          <a:prstGeom prst="rect">
            <a:avLst/>
          </a:prstGeom>
        </p:spPr>
        <p:txBody>
          <a:bodyPr wrap="square" lIns="0" tIns="0" rIns="0" bIns="0" rtlCol="0" anchor="t">
            <a:spAutoFit/>
          </a:bodyPr>
          <a:lstStyle/>
          <a:p>
            <a:pPr marL="608990" lvl="1" indent="-304495" algn="just">
              <a:lnSpc>
                <a:spcPts val="4231"/>
              </a:lnSpc>
              <a:buFont typeface="Arial"/>
              <a:buChar char="•"/>
            </a:pPr>
            <a:r>
              <a:rPr lang="en-US" sz="2820" spc="2" dirty="0">
                <a:solidFill>
                  <a:srgbClr val="242D47"/>
                </a:solidFill>
                <a:latin typeface="Poppins"/>
              </a:rPr>
              <a:t>It consists of microcontroller along with the accelerometer, GPS and GSM module and sensors to sense the accident and send information to main server.</a:t>
            </a:r>
          </a:p>
          <a:p>
            <a:pPr marL="608990" lvl="1" indent="-304495" algn="just">
              <a:lnSpc>
                <a:spcPts val="4231"/>
              </a:lnSpc>
              <a:buFont typeface="Arial"/>
              <a:buChar char="•"/>
            </a:pPr>
            <a:r>
              <a:rPr lang="en-US" sz="2820" spc="2" dirty="0">
                <a:solidFill>
                  <a:srgbClr val="242D47"/>
                </a:solidFill>
                <a:latin typeface="Poppins"/>
              </a:rPr>
              <a:t>the control unit will house all the database of all the nearest hospitals in order to send an ambulance to the accident spot. </a:t>
            </a:r>
          </a:p>
          <a:p>
            <a:pPr algn="just">
              <a:lnSpc>
                <a:spcPts val="4231"/>
              </a:lnSpc>
            </a:pPr>
            <a:endParaRPr lang="en-US" sz="2820" spc="2" dirty="0">
              <a:solidFill>
                <a:srgbClr val="242D47"/>
              </a:solidFill>
              <a:latin typeface="Poppins"/>
            </a:endParaRPr>
          </a:p>
          <a:p>
            <a:pPr algn="just">
              <a:lnSpc>
                <a:spcPts val="4231"/>
              </a:lnSpc>
            </a:pPr>
            <a:endParaRPr lang="en-US" sz="2820" spc="2" dirty="0">
              <a:solidFill>
                <a:srgbClr val="242D47"/>
              </a:solidFill>
              <a:latin typeface="Poppins"/>
            </a:endParaRPr>
          </a:p>
        </p:txBody>
      </p:sp>
    </p:spTree>
    <p:extLst>
      <p:ext uri="{BB962C8B-B14F-4D97-AF65-F5344CB8AC3E}">
        <p14:creationId xmlns:p14="http://schemas.microsoft.com/office/powerpoint/2010/main" val="349714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517113" y="393553"/>
            <a:ext cx="11207818" cy="1625765"/>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6028141" y="3521130"/>
            <a:ext cx="2126872" cy="5887668"/>
          </a:xfrm>
          <a:custGeom>
            <a:avLst/>
            <a:gdLst/>
            <a:ahLst/>
            <a:cxnLst/>
            <a:rect l="l" t="t" r="r" b="b"/>
            <a:pathLst>
              <a:path w="2126872" h="5887668">
                <a:moveTo>
                  <a:pt x="0" y="0"/>
                </a:moveTo>
                <a:lnTo>
                  <a:pt x="2126872" y="0"/>
                </a:lnTo>
                <a:lnTo>
                  <a:pt x="2126872" y="5887668"/>
                </a:lnTo>
                <a:lnTo>
                  <a:pt x="0" y="5887668"/>
                </a:lnTo>
                <a:lnTo>
                  <a:pt x="0" y="0"/>
                </a:lnTo>
                <a:close/>
              </a:path>
            </a:pathLst>
          </a:custGeom>
          <a:blipFill>
            <a:blip r:embed="rId8"/>
            <a:stretch>
              <a:fillRect l="-246" r="-16018"/>
            </a:stretch>
          </a:blipFill>
        </p:spPr>
        <p:txBody>
          <a:bodyPr/>
          <a:lstStyle/>
          <a:p>
            <a:endParaRPr lang="en-IN"/>
          </a:p>
        </p:txBody>
      </p:sp>
      <p:sp>
        <p:nvSpPr>
          <p:cNvPr id="11" name="TextBox 11"/>
          <p:cNvSpPr txBox="1"/>
          <p:nvPr/>
        </p:nvSpPr>
        <p:spPr>
          <a:xfrm>
            <a:off x="1645187" y="819844"/>
            <a:ext cx="7553950" cy="977669"/>
          </a:xfrm>
          <a:prstGeom prst="rect">
            <a:avLst/>
          </a:prstGeom>
        </p:spPr>
        <p:txBody>
          <a:bodyPr lIns="0" tIns="0" rIns="0" bIns="0" rtlCol="0" anchor="t">
            <a:spAutoFit/>
          </a:bodyPr>
          <a:lstStyle/>
          <a:p>
            <a:pPr algn="ctr">
              <a:lnSpc>
                <a:spcPts val="7243"/>
              </a:lnSpc>
            </a:pPr>
            <a:r>
              <a:rPr lang="en-US" sz="7467" dirty="0">
                <a:solidFill>
                  <a:srgbClr val="3B435F"/>
                </a:solidFill>
                <a:latin typeface="Poetsen"/>
              </a:rPr>
              <a:t>WORKING</a:t>
            </a:r>
          </a:p>
        </p:txBody>
      </p:sp>
      <p:sp>
        <p:nvSpPr>
          <p:cNvPr id="12" name="TextBox 12"/>
          <p:cNvSpPr txBox="1"/>
          <p:nvPr/>
        </p:nvSpPr>
        <p:spPr>
          <a:xfrm>
            <a:off x="381766" y="2402061"/>
            <a:ext cx="12256844" cy="1119069"/>
          </a:xfrm>
          <a:prstGeom prst="rect">
            <a:avLst/>
          </a:prstGeom>
        </p:spPr>
        <p:txBody>
          <a:bodyPr lIns="0" tIns="0" rIns="0" bIns="0" rtlCol="0" anchor="t">
            <a:spAutoFit/>
          </a:bodyPr>
          <a:lstStyle/>
          <a:p>
            <a:pPr algn="ctr">
              <a:lnSpc>
                <a:spcPts val="4309"/>
              </a:lnSpc>
            </a:pPr>
            <a:r>
              <a:rPr lang="en-US" sz="3591" dirty="0">
                <a:solidFill>
                  <a:srgbClr val="3B435F"/>
                </a:solidFill>
                <a:latin typeface="Poppins Semi-Bold"/>
              </a:rPr>
              <a:t>Automatic accident detection using smart device and alerting the rescue team and family</a:t>
            </a:r>
          </a:p>
        </p:txBody>
      </p:sp>
      <p:sp>
        <p:nvSpPr>
          <p:cNvPr id="13" name="TextBox 13"/>
          <p:cNvSpPr txBox="1"/>
          <p:nvPr/>
        </p:nvSpPr>
        <p:spPr>
          <a:xfrm>
            <a:off x="381766" y="3752557"/>
            <a:ext cx="15154563" cy="3736857"/>
          </a:xfrm>
          <a:prstGeom prst="rect">
            <a:avLst/>
          </a:prstGeom>
        </p:spPr>
        <p:txBody>
          <a:bodyPr lIns="0" tIns="0" rIns="0" bIns="0" rtlCol="0" anchor="t">
            <a:spAutoFit/>
          </a:bodyPr>
          <a:lstStyle/>
          <a:p>
            <a:pPr marL="608990" lvl="1" indent="-304495" algn="just">
              <a:lnSpc>
                <a:spcPts val="4231"/>
              </a:lnSpc>
              <a:buFont typeface="Arial"/>
              <a:buChar char="•"/>
            </a:pPr>
            <a:r>
              <a:rPr lang="en-US" sz="2820" spc="2" dirty="0">
                <a:solidFill>
                  <a:srgbClr val="242D47"/>
                </a:solidFill>
                <a:latin typeface="Poppins"/>
              </a:rPr>
              <a:t>Whenever an accident happens the system will detect it and wait for the person response if it is a minor accident the person will push the button and when button is not pressed it is consider as a major accident and an alerting message is sent to ambulance and family members.</a:t>
            </a:r>
          </a:p>
          <a:p>
            <a:pPr marL="608990" lvl="1" indent="-304495" algn="just">
              <a:lnSpc>
                <a:spcPts val="4231"/>
              </a:lnSpc>
              <a:buFont typeface="Arial"/>
              <a:buChar char="•"/>
            </a:pPr>
            <a:r>
              <a:rPr lang="en-US" sz="2820" spc="2" dirty="0">
                <a:solidFill>
                  <a:srgbClr val="242D47"/>
                </a:solidFill>
                <a:latin typeface="Poppins"/>
              </a:rPr>
              <a:t>Ambulance collects the victim from the accident location and monitor continuously.</a:t>
            </a:r>
          </a:p>
          <a:p>
            <a:pPr algn="just">
              <a:lnSpc>
                <a:spcPts val="4231"/>
              </a:lnSpc>
            </a:pPr>
            <a:endParaRPr lang="en-US" sz="2820" spc="2" dirty="0">
              <a:solidFill>
                <a:srgbClr val="242D47"/>
              </a:solidFill>
              <a:latin typeface="Poppins"/>
            </a:endParaRPr>
          </a:p>
        </p:txBody>
      </p:sp>
    </p:spTree>
    <p:extLst>
      <p:ext uri="{BB962C8B-B14F-4D97-AF65-F5344CB8AC3E}">
        <p14:creationId xmlns:p14="http://schemas.microsoft.com/office/powerpoint/2010/main" val="39462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42488" y="636506"/>
            <a:ext cx="8017545" cy="9282345"/>
            <a:chOff x="0" y="0"/>
            <a:chExt cx="4749800" cy="5499100"/>
          </a:xfrm>
        </p:grpSpPr>
        <p:sp>
          <p:nvSpPr>
            <p:cNvPr id="3" name="Freeform 3"/>
            <p:cNvSpPr/>
            <p:nvPr/>
          </p:nvSpPr>
          <p:spPr>
            <a:xfrm>
              <a:off x="0" y="0"/>
              <a:ext cx="4749800" cy="1905000"/>
            </a:xfrm>
            <a:custGeom>
              <a:avLst/>
              <a:gdLst/>
              <a:ahLst/>
              <a:cxnLst/>
              <a:rect l="l" t="t" r="r" b="b"/>
              <a:pathLst>
                <a:path w="4749800" h="1905000">
                  <a:moveTo>
                    <a:pt x="0" y="0"/>
                  </a:moveTo>
                  <a:lnTo>
                    <a:pt x="4749800" y="0"/>
                  </a:lnTo>
                  <a:lnTo>
                    <a:pt x="4749800" y="1905000"/>
                  </a:lnTo>
                  <a:lnTo>
                    <a:pt x="0" y="1905000"/>
                  </a:lnTo>
                  <a:close/>
                </a:path>
              </a:pathLst>
            </a:custGeom>
            <a:blipFill>
              <a:blip r:embed="rId2"/>
              <a:stretch>
                <a:fillRect t="-33111" b="-33111"/>
              </a:stretch>
            </a:blipFill>
          </p:spPr>
          <p:txBody>
            <a:bodyPr/>
            <a:lstStyle/>
            <a:p>
              <a:endParaRPr lang="en-IN"/>
            </a:p>
          </p:txBody>
        </p:sp>
        <p:sp>
          <p:nvSpPr>
            <p:cNvPr id="4" name="Freeform 4"/>
            <p:cNvSpPr/>
            <p:nvPr/>
          </p:nvSpPr>
          <p:spPr>
            <a:xfrm>
              <a:off x="0" y="1854200"/>
              <a:ext cx="4749800" cy="2425700"/>
            </a:xfrm>
            <a:custGeom>
              <a:avLst/>
              <a:gdLst/>
              <a:ahLst/>
              <a:cxnLst/>
              <a:rect l="l" t="t" r="r" b="b"/>
              <a:pathLst>
                <a:path w="4749800" h="2425700">
                  <a:moveTo>
                    <a:pt x="0" y="0"/>
                  </a:moveTo>
                  <a:lnTo>
                    <a:pt x="4749800" y="0"/>
                  </a:lnTo>
                  <a:lnTo>
                    <a:pt x="4749800" y="2425700"/>
                  </a:lnTo>
                  <a:lnTo>
                    <a:pt x="0" y="2425700"/>
                  </a:lnTo>
                  <a:close/>
                </a:path>
              </a:pathLst>
            </a:custGeom>
            <a:blipFill>
              <a:blip r:embed="rId3"/>
              <a:stretch>
                <a:fillRect t="-15205" b="-15205"/>
              </a:stretch>
            </a:blipFill>
          </p:spPr>
          <p:txBody>
            <a:bodyPr/>
            <a:lstStyle/>
            <a:p>
              <a:endParaRPr lang="en-IN"/>
            </a:p>
          </p:txBody>
        </p:sp>
        <p:sp>
          <p:nvSpPr>
            <p:cNvPr id="5" name="Freeform 5"/>
            <p:cNvSpPr/>
            <p:nvPr/>
          </p:nvSpPr>
          <p:spPr>
            <a:xfrm>
              <a:off x="0" y="4006850"/>
              <a:ext cx="4748530" cy="1492250"/>
            </a:xfrm>
            <a:custGeom>
              <a:avLst/>
              <a:gdLst/>
              <a:ahLst/>
              <a:cxnLst/>
              <a:rect l="l" t="t" r="r" b="b"/>
              <a:pathLst>
                <a:path w="4748530" h="1492250">
                  <a:moveTo>
                    <a:pt x="4748530" y="1492250"/>
                  </a:moveTo>
                  <a:lnTo>
                    <a:pt x="0" y="1492250"/>
                  </a:lnTo>
                  <a:lnTo>
                    <a:pt x="0" y="254000"/>
                  </a:lnTo>
                  <a:lnTo>
                    <a:pt x="2620010" y="254000"/>
                  </a:lnTo>
                  <a:lnTo>
                    <a:pt x="2607310" y="0"/>
                  </a:lnTo>
                  <a:lnTo>
                    <a:pt x="4748530" y="0"/>
                  </a:lnTo>
                  <a:close/>
                </a:path>
              </a:pathLst>
            </a:custGeom>
            <a:blipFill>
              <a:blip r:embed="rId4"/>
              <a:stretch>
                <a:fillRect t="-39099" b="-39099"/>
              </a:stretch>
            </a:blipFill>
          </p:spPr>
          <p:txBody>
            <a:bodyPr/>
            <a:lstStyle/>
            <a:p>
              <a:endParaRPr lang="en-IN"/>
            </a:p>
          </p:txBody>
        </p:sp>
      </p:grpSp>
      <p:grpSp>
        <p:nvGrpSpPr>
          <p:cNvPr id="6" name="Group 6"/>
          <p:cNvGrpSpPr/>
          <p:nvPr/>
        </p:nvGrpSpPr>
        <p:grpSpPr>
          <a:xfrm rot="-10800000">
            <a:off x="7510220" y="851816"/>
            <a:ext cx="12498929" cy="1876969"/>
            <a:chOff x="0" y="0"/>
            <a:chExt cx="2706259" cy="406400"/>
          </a:xfrm>
        </p:grpSpPr>
        <p:sp>
          <p:nvSpPr>
            <p:cNvPr id="7" name="Freeform 7"/>
            <p:cNvSpPr/>
            <p:nvPr/>
          </p:nvSpPr>
          <p:spPr>
            <a:xfrm>
              <a:off x="0" y="0"/>
              <a:ext cx="2706259" cy="406400"/>
            </a:xfrm>
            <a:custGeom>
              <a:avLst/>
              <a:gdLst/>
              <a:ahLst/>
              <a:cxnLst/>
              <a:rect l="l" t="t" r="r" b="b"/>
              <a:pathLst>
                <a:path w="2706259" h="406400">
                  <a:moveTo>
                    <a:pt x="0" y="0"/>
                  </a:moveTo>
                  <a:lnTo>
                    <a:pt x="2503059" y="0"/>
                  </a:lnTo>
                  <a:lnTo>
                    <a:pt x="2706259" y="203200"/>
                  </a:lnTo>
                  <a:lnTo>
                    <a:pt x="2503059"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a:off x="15604035" y="7698212"/>
            <a:ext cx="3310531" cy="3120175"/>
          </a:xfrm>
          <a:custGeom>
            <a:avLst/>
            <a:gdLst/>
            <a:ahLst/>
            <a:cxnLst/>
            <a:rect l="l" t="t" r="r" b="b"/>
            <a:pathLst>
              <a:path w="3310531" h="3120175">
                <a:moveTo>
                  <a:pt x="0" y="0"/>
                </a:moveTo>
                <a:lnTo>
                  <a:pt x="3310530" y="0"/>
                </a:lnTo>
                <a:lnTo>
                  <a:pt x="3310530" y="3120176"/>
                </a:lnTo>
                <a:lnTo>
                  <a:pt x="0" y="3120176"/>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9144000" y="1336179"/>
            <a:ext cx="8447409" cy="1079693"/>
          </a:xfrm>
          <a:prstGeom prst="rect">
            <a:avLst/>
          </a:prstGeom>
        </p:spPr>
        <p:txBody>
          <a:bodyPr lIns="0" tIns="0" rIns="0" bIns="0" rtlCol="0" anchor="t">
            <a:spAutoFit/>
          </a:bodyPr>
          <a:lstStyle/>
          <a:p>
            <a:pPr algn="ctr">
              <a:lnSpc>
                <a:spcPts val="8019"/>
              </a:lnSpc>
            </a:pPr>
            <a:r>
              <a:rPr lang="en-US" sz="8267">
                <a:solidFill>
                  <a:srgbClr val="3B435F"/>
                </a:solidFill>
                <a:latin typeface="Poetsen"/>
              </a:rPr>
              <a:t>conclusion</a:t>
            </a:r>
          </a:p>
        </p:txBody>
      </p:sp>
      <p:sp>
        <p:nvSpPr>
          <p:cNvPr id="11" name="TextBox 11"/>
          <p:cNvSpPr txBox="1"/>
          <p:nvPr/>
        </p:nvSpPr>
        <p:spPr>
          <a:xfrm>
            <a:off x="8965371" y="3505035"/>
            <a:ext cx="7553068" cy="4812664"/>
          </a:xfrm>
          <a:prstGeom prst="rect">
            <a:avLst/>
          </a:prstGeom>
        </p:spPr>
        <p:txBody>
          <a:bodyPr lIns="0" tIns="0" rIns="0" bIns="0" rtlCol="0" anchor="t">
            <a:spAutoFit/>
          </a:bodyPr>
          <a:lstStyle/>
          <a:p>
            <a:pPr>
              <a:lnSpc>
                <a:spcPts val="4171"/>
              </a:lnSpc>
            </a:pPr>
            <a:r>
              <a:rPr lang="en-US" sz="2780" spc="2" dirty="0">
                <a:solidFill>
                  <a:srgbClr val="242D47"/>
                </a:solidFill>
                <a:latin typeface="Poppins"/>
              </a:rPr>
              <a:t>Thus we developed a automated system to detect accident and to give information to ambulance, and the information is passed to the emergency numbers in contact list automatically   A smart system in ambulance to avoid traffic which helps to reach faster to the accident spot which can save the lives of victims in golden hours.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9171641"/>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841303" y="209281"/>
            <a:ext cx="5200640" cy="2675966"/>
          </a:xfrm>
          <a:custGeom>
            <a:avLst/>
            <a:gdLst/>
            <a:ahLst/>
            <a:cxnLst/>
            <a:rect l="l" t="t" r="r" b="b"/>
            <a:pathLst>
              <a:path w="5200640" h="2675966">
                <a:moveTo>
                  <a:pt x="0" y="0"/>
                </a:moveTo>
                <a:lnTo>
                  <a:pt x="5200641" y="0"/>
                </a:lnTo>
                <a:lnTo>
                  <a:pt x="5200641" y="2675966"/>
                </a:lnTo>
                <a:lnTo>
                  <a:pt x="0" y="2675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5839065" y="433762"/>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H="1">
            <a:off x="614862" y="209281"/>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15975619" y="803395"/>
            <a:ext cx="2312381" cy="630649"/>
          </a:xfrm>
          <a:custGeom>
            <a:avLst/>
            <a:gdLst/>
            <a:ahLst/>
            <a:cxnLst/>
            <a:rect l="l" t="t" r="r" b="b"/>
            <a:pathLst>
              <a:path w="2312381" h="630649">
                <a:moveTo>
                  <a:pt x="0" y="0"/>
                </a:moveTo>
                <a:lnTo>
                  <a:pt x="2312381" y="0"/>
                </a:lnTo>
                <a:lnTo>
                  <a:pt x="2312381" y="630649"/>
                </a:lnTo>
                <a:lnTo>
                  <a:pt x="0" y="6306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6509322" y="-1674244"/>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0" y="52849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TextBox 11"/>
          <p:cNvSpPr txBox="1"/>
          <p:nvPr/>
        </p:nvSpPr>
        <p:spPr>
          <a:xfrm>
            <a:off x="1074368" y="1099005"/>
            <a:ext cx="15252501" cy="1180491"/>
          </a:xfrm>
          <a:prstGeom prst="rect">
            <a:avLst/>
          </a:prstGeom>
        </p:spPr>
        <p:txBody>
          <a:bodyPr lIns="0" tIns="0" rIns="0" bIns="0" rtlCol="0" anchor="t">
            <a:spAutoFit/>
          </a:bodyPr>
          <a:lstStyle/>
          <a:p>
            <a:pPr algn="ctr">
              <a:lnSpc>
                <a:spcPts val="8836"/>
              </a:lnSpc>
            </a:pPr>
            <a:r>
              <a:rPr lang="en-US" sz="9109">
                <a:solidFill>
                  <a:srgbClr val="3B435F"/>
                </a:solidFill>
                <a:latin typeface="Poetsen"/>
              </a:rPr>
              <a:t>Thank you !</a:t>
            </a:r>
          </a:p>
        </p:txBody>
      </p:sp>
      <p:sp>
        <p:nvSpPr>
          <p:cNvPr id="12" name="Freeform 12"/>
          <p:cNvSpPr/>
          <p:nvPr/>
        </p:nvSpPr>
        <p:spPr>
          <a:xfrm>
            <a:off x="5376461" y="4214258"/>
            <a:ext cx="6648314" cy="3802442"/>
          </a:xfrm>
          <a:custGeom>
            <a:avLst/>
            <a:gdLst/>
            <a:ahLst/>
            <a:cxnLst/>
            <a:rect l="l" t="t" r="r" b="b"/>
            <a:pathLst>
              <a:path w="6648314" h="3802442">
                <a:moveTo>
                  <a:pt x="0" y="0"/>
                </a:moveTo>
                <a:lnTo>
                  <a:pt x="6648314" y="0"/>
                </a:lnTo>
                <a:lnTo>
                  <a:pt x="6648314" y="3802442"/>
                </a:lnTo>
                <a:lnTo>
                  <a:pt x="0" y="3802442"/>
                </a:lnTo>
                <a:lnTo>
                  <a:pt x="0" y="0"/>
                </a:lnTo>
                <a:close/>
              </a:path>
            </a:pathLst>
          </a:custGeom>
          <a:blipFill>
            <a:blip r:embed="rId12"/>
            <a:stretch>
              <a:fillRect l="-8662" t="-2182" b="-24476"/>
            </a:stretch>
          </a:blipFill>
        </p:spPr>
        <p:txBody>
          <a:bodyPr/>
          <a:lstStyle/>
          <a:p>
            <a:endParaRPr lang="en-IN" dirty="0"/>
          </a:p>
        </p:txBody>
      </p:sp>
      <p:sp>
        <p:nvSpPr>
          <p:cNvPr id="13" name="TextBox 13"/>
          <p:cNvSpPr txBox="1"/>
          <p:nvPr/>
        </p:nvSpPr>
        <p:spPr>
          <a:xfrm>
            <a:off x="1208546" y="2494396"/>
            <a:ext cx="15274864" cy="1198880"/>
          </a:xfrm>
          <a:prstGeom prst="rect">
            <a:avLst/>
          </a:prstGeom>
        </p:spPr>
        <p:txBody>
          <a:bodyPr lIns="0" tIns="0" rIns="0" bIns="0" rtlCol="0" anchor="t">
            <a:spAutoFit/>
          </a:bodyPr>
          <a:lstStyle/>
          <a:p>
            <a:pPr algn="ctr">
              <a:lnSpc>
                <a:spcPts val="3219"/>
              </a:lnSpc>
            </a:pPr>
            <a:endParaRPr/>
          </a:p>
          <a:p>
            <a:pPr algn="ctr">
              <a:lnSpc>
                <a:spcPts val="3219"/>
              </a:lnSpc>
            </a:pPr>
            <a:r>
              <a:rPr lang="en-US" sz="2299">
                <a:solidFill>
                  <a:srgbClr val="3B435F"/>
                </a:solidFill>
                <a:latin typeface="Poetsen"/>
              </a:rPr>
              <a:t>A GOLDEN SECOND CAN SAVE ONES GOLDEN LIFE !</a:t>
            </a:r>
          </a:p>
          <a:p>
            <a:pPr algn="ctr">
              <a:lnSpc>
                <a:spcPts val="3219"/>
              </a:lnSpc>
              <a:spcBef>
                <a:spcPct val="0"/>
              </a:spcBef>
            </a:pPr>
            <a:endParaRPr lang="en-US" sz="2299">
              <a:solidFill>
                <a:srgbClr val="3B435F"/>
              </a:solidFill>
              <a:latin typeface="Poetse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grpSp>
        <p:nvGrpSpPr>
          <p:cNvPr id="5" name="Group 5"/>
          <p:cNvGrpSpPr/>
          <p:nvPr/>
        </p:nvGrpSpPr>
        <p:grpSpPr>
          <a:xfrm>
            <a:off x="4495800" y="486212"/>
            <a:ext cx="17362349" cy="9781426"/>
            <a:chOff x="0" y="0"/>
            <a:chExt cx="23149799" cy="13041901"/>
          </a:xfrm>
        </p:grpSpPr>
        <p:grpSp>
          <p:nvGrpSpPr>
            <p:cNvPr id="6" name="Group 6"/>
            <p:cNvGrpSpPr/>
            <p:nvPr/>
          </p:nvGrpSpPr>
          <p:grpSpPr>
            <a:xfrm>
              <a:off x="0" y="0"/>
              <a:ext cx="15980417" cy="10550439"/>
              <a:chOff x="0" y="0"/>
              <a:chExt cx="3156626" cy="2084037"/>
            </a:xfrm>
          </p:grpSpPr>
          <p:sp>
            <p:nvSpPr>
              <p:cNvPr id="7" name="Freeform 7"/>
              <p:cNvSpPr/>
              <p:nvPr/>
            </p:nvSpPr>
            <p:spPr>
              <a:xfrm>
                <a:off x="0" y="0"/>
                <a:ext cx="3156626" cy="2084037"/>
              </a:xfrm>
              <a:custGeom>
                <a:avLst/>
                <a:gdLst/>
                <a:ahLst/>
                <a:cxnLst/>
                <a:rect l="l" t="t" r="r" b="b"/>
                <a:pathLst>
                  <a:path w="3156626" h="2084037">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330557"/>
              <a:ext cx="23149799" cy="12711344"/>
            </a:xfrm>
            <a:custGeom>
              <a:avLst/>
              <a:gdLst/>
              <a:ahLst/>
              <a:cxnLst/>
              <a:rect l="l" t="t" r="r" b="b"/>
              <a:pathLst>
                <a:path w="23149799" h="12711344">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0" name="Group 10"/>
            <p:cNvGrpSpPr/>
            <p:nvPr/>
          </p:nvGrpSpPr>
          <p:grpSpPr>
            <a:xfrm>
              <a:off x="714942" y="720228"/>
              <a:ext cx="14499687" cy="7664074"/>
              <a:chOff x="0" y="0"/>
              <a:chExt cx="2284104" cy="1207305"/>
            </a:xfrm>
          </p:grpSpPr>
          <p:sp>
            <p:nvSpPr>
              <p:cNvPr id="11" name="Freeform 11"/>
              <p:cNvSpPr/>
              <p:nvPr/>
            </p:nvSpPr>
            <p:spPr>
              <a:xfrm>
                <a:off x="0" y="0"/>
                <a:ext cx="2284104" cy="1207305"/>
              </a:xfrm>
              <a:custGeom>
                <a:avLst/>
                <a:gdLst/>
                <a:ahLst/>
                <a:cxnLst/>
                <a:rect l="l" t="t" r="r" b="b"/>
                <a:pathLst>
                  <a:path w="2284104" h="1207305">
                    <a:moveTo>
                      <a:pt x="0" y="0"/>
                    </a:moveTo>
                    <a:lnTo>
                      <a:pt x="2284104" y="0"/>
                    </a:lnTo>
                    <a:lnTo>
                      <a:pt x="2284104" y="1207305"/>
                    </a:lnTo>
                    <a:lnTo>
                      <a:pt x="0" y="1207305"/>
                    </a:lnTo>
                    <a:close/>
                  </a:path>
                </a:pathLst>
              </a:custGeom>
              <a:solidFill>
                <a:srgbClr val="FEF7E4"/>
              </a:solidFill>
            </p:spPr>
            <p:txBody>
              <a:bodyPr/>
              <a:lstStyle/>
              <a:p>
                <a:endParaRPr lang="en-IN" dirty="0"/>
              </a:p>
            </p:txBody>
          </p:sp>
          <p:sp>
            <p:nvSpPr>
              <p:cNvPr id="12" name="TextBox 12"/>
              <p:cNvSpPr txBox="1"/>
              <p:nvPr/>
            </p:nvSpPr>
            <p:spPr>
              <a:xfrm>
                <a:off x="0" y="-47625"/>
                <a:ext cx="812800" cy="860425"/>
              </a:xfrm>
              <a:prstGeom prst="rect">
                <a:avLst/>
              </a:prstGeom>
            </p:spPr>
            <p:txBody>
              <a:bodyPr lIns="63700" tIns="63700" rIns="63700" bIns="63700" rtlCol="0" anchor="ctr"/>
              <a:lstStyle/>
              <a:p>
                <a:pPr algn="ctr">
                  <a:lnSpc>
                    <a:spcPts val="3335"/>
                  </a:lnSpc>
                  <a:spcBef>
                    <a:spcPct val="0"/>
                  </a:spcBef>
                </a:pPr>
                <a:endParaRPr/>
              </a:p>
            </p:txBody>
          </p:sp>
        </p:grpSp>
      </p:grpSp>
      <p:grpSp>
        <p:nvGrpSpPr>
          <p:cNvPr id="13" name="Group 13"/>
          <p:cNvGrpSpPr/>
          <p:nvPr/>
        </p:nvGrpSpPr>
        <p:grpSpPr>
          <a:xfrm>
            <a:off x="5897173" y="3477418"/>
            <a:ext cx="650739" cy="65073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dirty="0">
                  <a:solidFill>
                    <a:srgbClr val="000000"/>
                  </a:solidFill>
                  <a:latin typeface="Poetsen"/>
                </a:rPr>
                <a:t>1</a:t>
              </a:r>
            </a:p>
          </p:txBody>
        </p:sp>
      </p:grpSp>
      <p:grpSp>
        <p:nvGrpSpPr>
          <p:cNvPr id="16" name="Group 16"/>
          <p:cNvGrpSpPr/>
          <p:nvPr/>
        </p:nvGrpSpPr>
        <p:grpSpPr>
          <a:xfrm>
            <a:off x="5888400" y="5015087"/>
            <a:ext cx="650739" cy="65073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2</a:t>
              </a:r>
            </a:p>
          </p:txBody>
        </p:sp>
      </p:grpSp>
      <p:grpSp>
        <p:nvGrpSpPr>
          <p:cNvPr id="19" name="Group 19"/>
          <p:cNvGrpSpPr/>
          <p:nvPr/>
        </p:nvGrpSpPr>
        <p:grpSpPr>
          <a:xfrm>
            <a:off x="10789910" y="3477418"/>
            <a:ext cx="650739" cy="6507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3</a:t>
              </a:r>
            </a:p>
          </p:txBody>
        </p:sp>
      </p:grpSp>
      <p:grpSp>
        <p:nvGrpSpPr>
          <p:cNvPr id="22" name="Group 22"/>
          <p:cNvGrpSpPr/>
          <p:nvPr/>
        </p:nvGrpSpPr>
        <p:grpSpPr>
          <a:xfrm>
            <a:off x="10789910" y="4440691"/>
            <a:ext cx="650739" cy="6507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4</a:t>
              </a:r>
            </a:p>
          </p:txBody>
        </p:sp>
      </p:grpSp>
      <p:grpSp>
        <p:nvGrpSpPr>
          <p:cNvPr id="25" name="Group 25"/>
          <p:cNvGrpSpPr/>
          <p:nvPr/>
        </p:nvGrpSpPr>
        <p:grpSpPr>
          <a:xfrm>
            <a:off x="10789910" y="5417150"/>
            <a:ext cx="650739" cy="65073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5</a:t>
              </a:r>
            </a:p>
          </p:txBody>
        </p:sp>
      </p:grpSp>
      <p:sp>
        <p:nvSpPr>
          <p:cNvPr id="28" name="Freeform 28"/>
          <p:cNvSpPr/>
          <p:nvPr/>
        </p:nvSpPr>
        <p:spPr>
          <a:xfrm>
            <a:off x="954344" y="2437710"/>
            <a:ext cx="1679045" cy="2730155"/>
          </a:xfrm>
          <a:custGeom>
            <a:avLst/>
            <a:gdLst/>
            <a:ahLst/>
            <a:cxnLst/>
            <a:rect l="l" t="t" r="r" b="b"/>
            <a:pathLst>
              <a:path w="1679045" h="2730155">
                <a:moveTo>
                  <a:pt x="0" y="0"/>
                </a:moveTo>
                <a:lnTo>
                  <a:pt x="1679046" y="0"/>
                </a:lnTo>
                <a:lnTo>
                  <a:pt x="1679046" y="2730155"/>
                </a:lnTo>
                <a:lnTo>
                  <a:pt x="0" y="27301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p:cNvSpPr/>
          <p:nvPr/>
        </p:nvSpPr>
        <p:spPr>
          <a:xfrm>
            <a:off x="79200" y="5489241"/>
            <a:ext cx="3429335" cy="3416475"/>
          </a:xfrm>
          <a:custGeom>
            <a:avLst/>
            <a:gdLst/>
            <a:ahLst/>
            <a:cxnLst/>
            <a:rect l="l" t="t" r="r" b="b"/>
            <a:pathLst>
              <a:path w="3429335" h="3416475">
                <a:moveTo>
                  <a:pt x="0" y="0"/>
                </a:moveTo>
                <a:lnTo>
                  <a:pt x="3429335" y="0"/>
                </a:lnTo>
                <a:lnTo>
                  <a:pt x="3429335" y="3416475"/>
                </a:lnTo>
                <a:lnTo>
                  <a:pt x="0" y="34164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0" name="TextBox 30"/>
          <p:cNvSpPr txBox="1"/>
          <p:nvPr/>
        </p:nvSpPr>
        <p:spPr>
          <a:xfrm>
            <a:off x="5682346" y="1741377"/>
            <a:ext cx="8844587" cy="1063285"/>
          </a:xfrm>
          <a:prstGeom prst="rect">
            <a:avLst/>
          </a:prstGeom>
        </p:spPr>
        <p:txBody>
          <a:bodyPr lIns="0" tIns="0" rIns="0" bIns="0" rtlCol="0" anchor="t">
            <a:spAutoFit/>
          </a:bodyPr>
          <a:lstStyle/>
          <a:p>
            <a:pPr algn="ctr">
              <a:lnSpc>
                <a:spcPts val="7903"/>
              </a:lnSpc>
            </a:pPr>
            <a:r>
              <a:rPr lang="en-US" sz="8147">
                <a:solidFill>
                  <a:srgbClr val="3B435F"/>
                </a:solidFill>
                <a:latin typeface="Poetsen"/>
              </a:rPr>
              <a:t>Topic Outline</a:t>
            </a:r>
          </a:p>
        </p:txBody>
      </p:sp>
      <p:sp>
        <p:nvSpPr>
          <p:cNvPr id="31" name="TextBox 31"/>
          <p:cNvSpPr txBox="1"/>
          <p:nvPr/>
        </p:nvSpPr>
        <p:spPr>
          <a:xfrm>
            <a:off x="6805839" y="3458510"/>
            <a:ext cx="3717370" cy="593303"/>
          </a:xfrm>
          <a:prstGeom prst="rect">
            <a:avLst/>
          </a:prstGeom>
        </p:spPr>
        <p:txBody>
          <a:bodyPr lIns="0" tIns="0" rIns="0" bIns="0" rtlCol="0" anchor="t">
            <a:spAutoFit/>
          </a:bodyPr>
          <a:lstStyle/>
          <a:p>
            <a:pPr>
              <a:lnSpc>
                <a:spcPts val="4658"/>
              </a:lnSpc>
            </a:pPr>
            <a:r>
              <a:rPr lang="en-US" sz="3327" dirty="0">
                <a:solidFill>
                  <a:srgbClr val="3B435F"/>
                </a:solidFill>
                <a:latin typeface="Poppins Semi-Bold"/>
              </a:rPr>
              <a:t>Introduction</a:t>
            </a:r>
          </a:p>
        </p:txBody>
      </p:sp>
      <p:sp>
        <p:nvSpPr>
          <p:cNvPr id="32" name="TextBox 32"/>
          <p:cNvSpPr txBox="1"/>
          <p:nvPr/>
        </p:nvSpPr>
        <p:spPr>
          <a:xfrm>
            <a:off x="6805839" y="4670811"/>
            <a:ext cx="3717370" cy="1175883"/>
          </a:xfrm>
          <a:prstGeom prst="rect">
            <a:avLst/>
          </a:prstGeom>
        </p:spPr>
        <p:txBody>
          <a:bodyPr lIns="0" tIns="0" rIns="0" bIns="0" rtlCol="0" anchor="t">
            <a:spAutoFit/>
          </a:bodyPr>
          <a:lstStyle/>
          <a:p>
            <a:pPr>
              <a:lnSpc>
                <a:spcPts val="4658"/>
              </a:lnSpc>
            </a:pPr>
            <a:r>
              <a:rPr lang="en-US" sz="3327">
                <a:solidFill>
                  <a:srgbClr val="3B435F"/>
                </a:solidFill>
                <a:latin typeface="Poppins Semi-Bold"/>
              </a:rPr>
              <a:t>problem statement</a:t>
            </a:r>
          </a:p>
        </p:txBody>
      </p:sp>
      <p:sp>
        <p:nvSpPr>
          <p:cNvPr id="33" name="TextBox 33"/>
          <p:cNvSpPr txBox="1"/>
          <p:nvPr/>
        </p:nvSpPr>
        <p:spPr>
          <a:xfrm>
            <a:off x="11830921" y="3167220"/>
            <a:ext cx="3717370" cy="1175883"/>
          </a:xfrm>
          <a:prstGeom prst="rect">
            <a:avLst/>
          </a:prstGeom>
        </p:spPr>
        <p:txBody>
          <a:bodyPr lIns="0" tIns="0" rIns="0" bIns="0" rtlCol="0" anchor="t">
            <a:spAutoFit/>
          </a:bodyPr>
          <a:lstStyle/>
          <a:p>
            <a:pPr>
              <a:lnSpc>
                <a:spcPts val="4658"/>
              </a:lnSpc>
            </a:pPr>
            <a:r>
              <a:rPr lang="en-US" sz="3327" dirty="0">
                <a:solidFill>
                  <a:srgbClr val="3B435F"/>
                </a:solidFill>
                <a:latin typeface="Poppins Semi-Bold"/>
              </a:rPr>
              <a:t>proposed solution</a:t>
            </a:r>
          </a:p>
        </p:txBody>
      </p:sp>
      <p:sp>
        <p:nvSpPr>
          <p:cNvPr id="34" name="TextBox 34"/>
          <p:cNvSpPr txBox="1"/>
          <p:nvPr/>
        </p:nvSpPr>
        <p:spPr>
          <a:xfrm>
            <a:off x="11830921" y="5393991"/>
            <a:ext cx="3717370" cy="593303"/>
          </a:xfrm>
          <a:prstGeom prst="rect">
            <a:avLst/>
          </a:prstGeom>
        </p:spPr>
        <p:txBody>
          <a:bodyPr lIns="0" tIns="0" rIns="0" bIns="0" rtlCol="0" anchor="t">
            <a:spAutoFit/>
          </a:bodyPr>
          <a:lstStyle/>
          <a:p>
            <a:pPr>
              <a:lnSpc>
                <a:spcPts val="4658"/>
              </a:lnSpc>
            </a:pPr>
            <a:r>
              <a:rPr lang="en-US" sz="3327">
                <a:solidFill>
                  <a:srgbClr val="3B435F"/>
                </a:solidFill>
                <a:latin typeface="Poppins Semi-Bold"/>
              </a:rPr>
              <a:t>conclusion</a:t>
            </a:r>
          </a:p>
        </p:txBody>
      </p:sp>
      <p:sp>
        <p:nvSpPr>
          <p:cNvPr id="35" name="TextBox 35"/>
          <p:cNvSpPr txBox="1"/>
          <p:nvPr/>
        </p:nvSpPr>
        <p:spPr>
          <a:xfrm>
            <a:off x="11830920" y="4551044"/>
            <a:ext cx="2189879" cy="560859"/>
          </a:xfrm>
          <a:prstGeom prst="rect">
            <a:avLst/>
          </a:prstGeom>
        </p:spPr>
        <p:txBody>
          <a:bodyPr wrap="square" lIns="0" tIns="0" rIns="0" bIns="0" rtlCol="0" anchor="t">
            <a:spAutoFit/>
          </a:bodyPr>
          <a:lstStyle/>
          <a:p>
            <a:pPr algn="ctr">
              <a:lnSpc>
                <a:spcPts val="4619"/>
              </a:lnSpc>
              <a:spcBef>
                <a:spcPct val="0"/>
              </a:spcBef>
            </a:pPr>
            <a:r>
              <a:rPr lang="en-US" sz="3299" dirty="0">
                <a:solidFill>
                  <a:srgbClr val="3B435F"/>
                </a:solidFill>
                <a:latin typeface="Poppins Bold"/>
              </a:rPr>
              <a:t>working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7800" y="9028986"/>
            <a:ext cx="20806626" cy="162576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482136" y="438211"/>
            <a:ext cx="11207818" cy="1625765"/>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6028141" y="3521130"/>
            <a:ext cx="2126872" cy="5887668"/>
          </a:xfrm>
          <a:custGeom>
            <a:avLst/>
            <a:gdLst/>
            <a:ahLst/>
            <a:cxnLst/>
            <a:rect l="l" t="t" r="r" b="b"/>
            <a:pathLst>
              <a:path w="2126872" h="5887668">
                <a:moveTo>
                  <a:pt x="0" y="0"/>
                </a:moveTo>
                <a:lnTo>
                  <a:pt x="2126872" y="0"/>
                </a:lnTo>
                <a:lnTo>
                  <a:pt x="2126872" y="5887668"/>
                </a:lnTo>
                <a:lnTo>
                  <a:pt x="0" y="5887668"/>
                </a:lnTo>
                <a:lnTo>
                  <a:pt x="0" y="0"/>
                </a:lnTo>
                <a:close/>
              </a:path>
            </a:pathLst>
          </a:custGeom>
          <a:blipFill>
            <a:blip r:embed="rId8"/>
            <a:stretch>
              <a:fillRect l="-246" r="-16018"/>
            </a:stretch>
          </a:blipFill>
        </p:spPr>
        <p:txBody>
          <a:bodyPr/>
          <a:lstStyle/>
          <a:p>
            <a:endParaRPr lang="en-IN"/>
          </a:p>
        </p:txBody>
      </p:sp>
      <p:sp>
        <p:nvSpPr>
          <p:cNvPr id="11" name="TextBox 11"/>
          <p:cNvSpPr txBox="1"/>
          <p:nvPr/>
        </p:nvSpPr>
        <p:spPr>
          <a:xfrm>
            <a:off x="1579472" y="923343"/>
            <a:ext cx="7553950" cy="923330"/>
          </a:xfrm>
          <a:prstGeom prst="rect">
            <a:avLst/>
          </a:prstGeom>
        </p:spPr>
        <p:txBody>
          <a:bodyPr lIns="0" tIns="0" rIns="0" bIns="0" rtlCol="0" anchor="t">
            <a:spAutoFit/>
          </a:bodyPr>
          <a:lstStyle/>
          <a:p>
            <a:pPr algn="ctr">
              <a:lnSpc>
                <a:spcPts val="7243"/>
              </a:lnSpc>
            </a:pPr>
            <a:r>
              <a:rPr lang="en-US" sz="7467" dirty="0">
                <a:solidFill>
                  <a:srgbClr val="3B435F"/>
                </a:solidFill>
                <a:latin typeface="Poetsen"/>
              </a:rPr>
              <a:t>ABSTRACT</a:t>
            </a:r>
          </a:p>
        </p:txBody>
      </p:sp>
      <p:sp>
        <p:nvSpPr>
          <p:cNvPr id="13" name="TextBox 13"/>
          <p:cNvSpPr txBox="1"/>
          <p:nvPr/>
        </p:nvSpPr>
        <p:spPr>
          <a:xfrm>
            <a:off x="381000" y="2714575"/>
            <a:ext cx="15155329" cy="5890587"/>
          </a:xfrm>
          <a:prstGeom prst="rect">
            <a:avLst/>
          </a:prstGeom>
        </p:spPr>
        <p:txBody>
          <a:bodyPr wrap="square" lIns="0" tIns="0" rIns="0" bIns="0" rtlCol="0" anchor="t">
            <a:spAutoFit/>
          </a:bodyPr>
          <a:lstStyle/>
          <a:p>
            <a:pPr marL="608990" lvl="1" indent="-304495" algn="just">
              <a:lnSpc>
                <a:spcPts val="4231"/>
              </a:lnSpc>
              <a:buFont typeface="Arial"/>
              <a:buChar char="•"/>
            </a:pPr>
            <a:r>
              <a:rPr lang="en-US" sz="2800" b="0" i="0" dirty="0">
                <a:solidFill>
                  <a:srgbClr val="505050"/>
                </a:solidFill>
                <a:effectLst/>
                <a:latin typeface="Poppins" panose="00000500000000000000" pitchFamily="2" charset="0"/>
                <a:cs typeface="Poppins" panose="00000500000000000000" pitchFamily="2" charset="0"/>
              </a:rPr>
              <a:t>In today's world, as we know the frequency of road accidents has exponentially increased. Whenever we see the news or read newspaper, we find at least one case of road accident every day. Road accidents are a serious issue all over the world. Recent survey suggests that 650,000 accidents happen around the world on an average, out of which 140,000 occur in India. In every six minutes there is one death in India, due to road accidents. There is no system for quick support, identification and proclamation regarding an accident The aim is to detect an accident as soon as it occurs and to contact the emergency services and respective family members and friends so that proper action can be taken in quick time to avoid fatal loss. This system is implemented using the open source Internet of Things (IOT) platform.</a:t>
            </a:r>
            <a:endParaRPr lang="en-US" sz="2800" spc="2" dirty="0">
              <a:solidFill>
                <a:srgbClr val="242D47"/>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4129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658908" y="465380"/>
            <a:ext cx="11207818" cy="1625765"/>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5967216" y="3866857"/>
            <a:ext cx="2500960" cy="6118555"/>
          </a:xfrm>
          <a:custGeom>
            <a:avLst/>
            <a:gdLst/>
            <a:ahLst/>
            <a:cxnLst/>
            <a:rect l="l" t="t" r="r" b="b"/>
            <a:pathLst>
              <a:path w="2500960" h="6118555">
                <a:moveTo>
                  <a:pt x="0" y="0"/>
                </a:moveTo>
                <a:lnTo>
                  <a:pt x="2500959" y="0"/>
                </a:lnTo>
                <a:lnTo>
                  <a:pt x="2500959" y="6118555"/>
                </a:lnTo>
                <a:lnTo>
                  <a:pt x="0" y="6118555"/>
                </a:lnTo>
                <a:lnTo>
                  <a:pt x="0" y="0"/>
                </a:lnTo>
                <a:close/>
              </a:path>
            </a:pathLst>
          </a:custGeom>
          <a:blipFill>
            <a:blip r:embed="rId8"/>
            <a:stretch>
              <a:fillRect/>
            </a:stretch>
          </a:blipFill>
        </p:spPr>
        <p:txBody>
          <a:bodyPr/>
          <a:lstStyle/>
          <a:p>
            <a:endParaRPr lang="en-IN"/>
          </a:p>
        </p:txBody>
      </p:sp>
      <p:sp>
        <p:nvSpPr>
          <p:cNvPr id="11" name="TextBox 11"/>
          <p:cNvSpPr txBox="1"/>
          <p:nvPr/>
        </p:nvSpPr>
        <p:spPr>
          <a:xfrm>
            <a:off x="1657679" y="780100"/>
            <a:ext cx="7553950" cy="977669"/>
          </a:xfrm>
          <a:prstGeom prst="rect">
            <a:avLst/>
          </a:prstGeom>
        </p:spPr>
        <p:txBody>
          <a:bodyPr lIns="0" tIns="0" rIns="0" bIns="0" rtlCol="0" anchor="t">
            <a:spAutoFit/>
          </a:bodyPr>
          <a:lstStyle/>
          <a:p>
            <a:pPr algn="ctr">
              <a:lnSpc>
                <a:spcPts val="7243"/>
              </a:lnSpc>
            </a:pPr>
            <a:r>
              <a:rPr lang="en-US" sz="7467" dirty="0">
                <a:solidFill>
                  <a:srgbClr val="3B435F"/>
                </a:solidFill>
                <a:latin typeface="Poetsen"/>
              </a:rPr>
              <a:t>Introduction</a:t>
            </a:r>
          </a:p>
        </p:txBody>
      </p:sp>
      <p:sp>
        <p:nvSpPr>
          <p:cNvPr id="12" name="TextBox 12"/>
          <p:cNvSpPr txBox="1"/>
          <p:nvPr/>
        </p:nvSpPr>
        <p:spPr>
          <a:xfrm>
            <a:off x="550571" y="2599741"/>
            <a:ext cx="12256844" cy="1119069"/>
          </a:xfrm>
          <a:prstGeom prst="rect">
            <a:avLst/>
          </a:prstGeom>
        </p:spPr>
        <p:txBody>
          <a:bodyPr lIns="0" tIns="0" rIns="0" bIns="0" rtlCol="0" anchor="t">
            <a:spAutoFit/>
          </a:bodyPr>
          <a:lstStyle/>
          <a:p>
            <a:pPr algn="ctr">
              <a:lnSpc>
                <a:spcPts val="4309"/>
              </a:lnSpc>
            </a:pPr>
            <a:r>
              <a:rPr lang="en-US" sz="3591" dirty="0">
                <a:solidFill>
                  <a:srgbClr val="3B435F"/>
                </a:solidFill>
                <a:latin typeface="Poppins Semi-Bold"/>
              </a:rPr>
              <a:t>Automatic accident detection using smart device and alerting the rescue system and family</a:t>
            </a:r>
          </a:p>
        </p:txBody>
      </p:sp>
      <p:sp>
        <p:nvSpPr>
          <p:cNvPr id="13" name="TextBox 13"/>
          <p:cNvSpPr txBox="1"/>
          <p:nvPr/>
        </p:nvSpPr>
        <p:spPr>
          <a:xfrm>
            <a:off x="658908" y="4052186"/>
            <a:ext cx="15154563" cy="3736857"/>
          </a:xfrm>
          <a:prstGeom prst="rect">
            <a:avLst/>
          </a:prstGeom>
        </p:spPr>
        <p:txBody>
          <a:bodyPr lIns="0" tIns="0" rIns="0" bIns="0" rtlCol="0" anchor="t">
            <a:spAutoFit/>
          </a:bodyPr>
          <a:lstStyle/>
          <a:p>
            <a:pPr algn="just">
              <a:lnSpc>
                <a:spcPts val="4231"/>
              </a:lnSpc>
            </a:pPr>
            <a:r>
              <a:rPr lang="en-US" sz="2820" spc="2" dirty="0">
                <a:solidFill>
                  <a:srgbClr val="242D47"/>
                </a:solidFill>
                <a:latin typeface="Poppins"/>
              </a:rPr>
              <a:t>Road accidents and traffic congestion are major problems in India. And when a accident occurs in remote places it is impossible to identify and rescue them on time, so there is a need to introduce a system to detect the accident using smart sensor device and  A main server unit houses having the database of all hospitals in the city. A GPS and GSM module in the concerned vehicle will send the location of the accident to the main server which will rush an ambulance from a nearest hospital to the accident spot..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64918" y="3861920"/>
            <a:ext cx="8987635" cy="5055482"/>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65" b="-9265"/>
              </a:stretch>
            </a:blipFill>
          </p:spPr>
          <p:txBody>
            <a:bodyPr/>
            <a:lstStyle/>
            <a:p>
              <a:endParaRPr lang="en-IN"/>
            </a:p>
          </p:txBody>
        </p:sp>
      </p:grpSp>
      <p:grpSp>
        <p:nvGrpSpPr>
          <p:cNvPr id="4" name="Group 4"/>
          <p:cNvGrpSpPr/>
          <p:nvPr/>
        </p:nvGrpSpPr>
        <p:grpSpPr>
          <a:xfrm>
            <a:off x="457200" y="431113"/>
            <a:ext cx="11600850" cy="1876969"/>
            <a:chOff x="0" y="0"/>
            <a:chExt cx="2511807" cy="406400"/>
          </a:xfrm>
        </p:grpSpPr>
        <p:sp>
          <p:nvSpPr>
            <p:cNvPr id="5" name="Freeform 5"/>
            <p:cNvSpPr/>
            <p:nvPr/>
          </p:nvSpPr>
          <p:spPr>
            <a:xfrm>
              <a:off x="0" y="0"/>
              <a:ext cx="2511807" cy="406400"/>
            </a:xfrm>
            <a:custGeom>
              <a:avLst/>
              <a:gdLst/>
              <a:ahLst/>
              <a:cxnLst/>
              <a:rect l="l" t="t" r="r" b="b"/>
              <a:pathLst>
                <a:path w="2511807" h="406400">
                  <a:moveTo>
                    <a:pt x="0" y="0"/>
                  </a:moveTo>
                  <a:lnTo>
                    <a:pt x="2308607" y="0"/>
                  </a:lnTo>
                  <a:lnTo>
                    <a:pt x="2511807" y="203200"/>
                  </a:lnTo>
                  <a:lnTo>
                    <a:pt x="2308607" y="406400"/>
                  </a:lnTo>
                  <a:lnTo>
                    <a:pt x="0" y="406400"/>
                  </a:lnTo>
                  <a:lnTo>
                    <a:pt x="203200" y="203200"/>
                  </a:lnTo>
                  <a:lnTo>
                    <a:pt x="0" y="0"/>
                  </a:lnTo>
                  <a:close/>
                </a:path>
              </a:pathLst>
            </a:custGeom>
            <a:solidFill>
              <a:srgbClr val="F5BA53"/>
            </a:solidFill>
          </p:spPr>
          <p:txBody>
            <a:bodyPr/>
            <a:lstStyle/>
            <a:p>
              <a:endParaRPr lang="en-IN"/>
            </a:p>
          </p:txBody>
        </p:sp>
        <p:sp>
          <p:nvSpPr>
            <p:cNvPr id="6" name="TextBox 6"/>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838200" y="928091"/>
            <a:ext cx="10396567" cy="883012"/>
          </a:xfrm>
          <a:prstGeom prst="rect">
            <a:avLst/>
          </a:prstGeom>
        </p:spPr>
        <p:txBody>
          <a:bodyPr lIns="0" tIns="0" rIns="0" bIns="0" rtlCol="0" anchor="t">
            <a:spAutoFit/>
          </a:bodyPr>
          <a:lstStyle/>
          <a:p>
            <a:pPr algn="ctr">
              <a:lnSpc>
                <a:spcPts val="6575"/>
              </a:lnSpc>
            </a:pPr>
            <a:r>
              <a:rPr lang="en-US" sz="6779" dirty="0">
                <a:solidFill>
                  <a:srgbClr val="3B435F"/>
                </a:solidFill>
                <a:latin typeface="Poetsen"/>
              </a:rPr>
              <a:t>problem statement</a:t>
            </a:r>
          </a:p>
        </p:txBody>
      </p:sp>
      <p:sp>
        <p:nvSpPr>
          <p:cNvPr id="8" name="TextBox 8"/>
          <p:cNvSpPr txBox="1"/>
          <p:nvPr/>
        </p:nvSpPr>
        <p:spPr>
          <a:xfrm>
            <a:off x="335443" y="3009433"/>
            <a:ext cx="7948993" cy="1666875"/>
          </a:xfrm>
          <a:prstGeom prst="rect">
            <a:avLst/>
          </a:prstGeom>
        </p:spPr>
        <p:txBody>
          <a:bodyPr lIns="0" tIns="0" rIns="0" bIns="0" rtlCol="0" anchor="t">
            <a:spAutoFit/>
          </a:bodyPr>
          <a:lstStyle/>
          <a:p>
            <a:pPr>
              <a:lnSpc>
                <a:spcPts val="4310"/>
              </a:lnSpc>
            </a:pPr>
            <a:r>
              <a:rPr lang="en-US" sz="3591">
                <a:solidFill>
                  <a:srgbClr val="3B435F"/>
                </a:solidFill>
                <a:latin typeface="Poppins Semi-Bold"/>
              </a:rPr>
              <a:t>currently there is no technology for automatic accident detection and automatic rescue system </a:t>
            </a:r>
          </a:p>
        </p:txBody>
      </p:sp>
      <p:sp>
        <p:nvSpPr>
          <p:cNvPr id="9" name="TextBox 9"/>
          <p:cNvSpPr txBox="1"/>
          <p:nvPr/>
        </p:nvSpPr>
        <p:spPr>
          <a:xfrm>
            <a:off x="682072" y="4876333"/>
            <a:ext cx="7255736" cy="4807431"/>
          </a:xfrm>
          <a:prstGeom prst="rect">
            <a:avLst/>
          </a:prstGeom>
        </p:spPr>
        <p:txBody>
          <a:bodyPr lIns="0" tIns="0" rIns="0" bIns="0" rtlCol="0" anchor="t">
            <a:spAutoFit/>
          </a:bodyPr>
          <a:lstStyle/>
          <a:p>
            <a:pPr marL="608990" lvl="1" indent="-304495">
              <a:lnSpc>
                <a:spcPts val="4231"/>
              </a:lnSpc>
              <a:buFont typeface="Arial"/>
              <a:buChar char="•"/>
            </a:pPr>
            <a:r>
              <a:rPr lang="en-US" sz="2820" spc="2" dirty="0">
                <a:solidFill>
                  <a:srgbClr val="242D47"/>
                </a:solidFill>
                <a:latin typeface="Poppins"/>
              </a:rPr>
              <a:t>when an accident happens it goes unnoticed for a long time before helps come in, which leads to death of victims.</a:t>
            </a:r>
          </a:p>
          <a:p>
            <a:pPr marL="608990" lvl="1" indent="-304495">
              <a:lnSpc>
                <a:spcPts val="4231"/>
              </a:lnSpc>
              <a:buFont typeface="Arial"/>
              <a:buChar char="•"/>
            </a:pPr>
            <a:r>
              <a:rPr lang="en-US" sz="2820" spc="2" dirty="0">
                <a:solidFill>
                  <a:srgbClr val="242D47"/>
                </a:solidFill>
                <a:latin typeface="Poppins"/>
              </a:rPr>
              <a:t>And when a information send to hospital it is taking long time for the ambulance to reach the spot due to traffic, which leads to increase in mortality rate of victims.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sp>
        <p:nvSpPr>
          <p:cNvPr id="5" name="Freeform 5"/>
          <p:cNvSpPr/>
          <p:nvPr/>
        </p:nvSpPr>
        <p:spPr>
          <a:xfrm>
            <a:off x="12880052" y="124435"/>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472143" y="376764"/>
            <a:ext cx="11207818" cy="1625765"/>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834131" y="513829"/>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5967216" y="3866857"/>
            <a:ext cx="2500960" cy="6118555"/>
          </a:xfrm>
          <a:custGeom>
            <a:avLst/>
            <a:gdLst/>
            <a:ahLst/>
            <a:cxnLst/>
            <a:rect l="l" t="t" r="r" b="b"/>
            <a:pathLst>
              <a:path w="2500960" h="6118555">
                <a:moveTo>
                  <a:pt x="0" y="0"/>
                </a:moveTo>
                <a:lnTo>
                  <a:pt x="2500959" y="0"/>
                </a:lnTo>
                <a:lnTo>
                  <a:pt x="2500959" y="6118555"/>
                </a:lnTo>
                <a:lnTo>
                  <a:pt x="0" y="6118555"/>
                </a:lnTo>
                <a:lnTo>
                  <a:pt x="0" y="0"/>
                </a:lnTo>
                <a:close/>
              </a:path>
            </a:pathLst>
          </a:custGeom>
          <a:blipFill>
            <a:blip r:embed="rId8"/>
            <a:stretch>
              <a:fillRect/>
            </a:stretch>
          </a:blipFill>
        </p:spPr>
        <p:txBody>
          <a:bodyPr/>
          <a:lstStyle/>
          <a:p>
            <a:endParaRPr lang="en-IN"/>
          </a:p>
        </p:txBody>
      </p:sp>
      <p:sp>
        <p:nvSpPr>
          <p:cNvPr id="12" name="TextBox 12"/>
          <p:cNvSpPr txBox="1"/>
          <p:nvPr/>
        </p:nvSpPr>
        <p:spPr>
          <a:xfrm>
            <a:off x="1710010" y="617535"/>
            <a:ext cx="7553950" cy="923330"/>
          </a:xfrm>
          <a:prstGeom prst="rect">
            <a:avLst/>
          </a:prstGeom>
        </p:spPr>
        <p:txBody>
          <a:bodyPr lIns="0" tIns="0" rIns="0" bIns="0" rtlCol="0" anchor="t">
            <a:spAutoFit/>
          </a:bodyPr>
          <a:lstStyle/>
          <a:p>
            <a:pPr algn="ctr">
              <a:lnSpc>
                <a:spcPts val="7243"/>
              </a:lnSpc>
            </a:pPr>
            <a:r>
              <a:rPr lang="en-US" sz="7467" dirty="0">
                <a:solidFill>
                  <a:srgbClr val="3B435F"/>
                </a:solidFill>
                <a:latin typeface="Poetsen"/>
              </a:rPr>
              <a:t>statistics</a:t>
            </a:r>
          </a:p>
        </p:txBody>
      </p:sp>
      <p:sp>
        <p:nvSpPr>
          <p:cNvPr id="13" name="TextBox 13"/>
          <p:cNvSpPr txBox="1"/>
          <p:nvPr/>
        </p:nvSpPr>
        <p:spPr>
          <a:xfrm>
            <a:off x="381766" y="2402061"/>
            <a:ext cx="12256844" cy="551433"/>
          </a:xfrm>
          <a:prstGeom prst="rect">
            <a:avLst/>
          </a:prstGeom>
        </p:spPr>
        <p:txBody>
          <a:bodyPr lIns="0" tIns="0" rIns="0" bIns="0" rtlCol="0" anchor="t">
            <a:spAutoFit/>
          </a:bodyPr>
          <a:lstStyle/>
          <a:p>
            <a:pPr algn="ctr">
              <a:lnSpc>
                <a:spcPts val="4309"/>
              </a:lnSpc>
            </a:pPr>
            <a:endParaRPr lang="en-US" sz="3591" dirty="0">
              <a:solidFill>
                <a:srgbClr val="3B435F"/>
              </a:solidFill>
              <a:latin typeface="Poppins Semi-Bold"/>
            </a:endParaRPr>
          </a:p>
        </p:txBody>
      </p:sp>
      <p:sp>
        <p:nvSpPr>
          <p:cNvPr id="14" name="TextBox 14"/>
          <p:cNvSpPr txBox="1"/>
          <p:nvPr/>
        </p:nvSpPr>
        <p:spPr>
          <a:xfrm>
            <a:off x="-859634" y="2285676"/>
            <a:ext cx="8486105" cy="226933"/>
          </a:xfrm>
          <a:prstGeom prst="rect">
            <a:avLst/>
          </a:prstGeom>
        </p:spPr>
        <p:txBody>
          <a:bodyPr wrap="square" lIns="0" tIns="0" rIns="0" bIns="0" rtlCol="0" anchor="t">
            <a:spAutoFit/>
          </a:bodyPr>
          <a:lstStyle/>
          <a:p>
            <a:pPr algn="just">
              <a:lnSpc>
                <a:spcPts val="4231"/>
              </a:lnSpc>
            </a:pPr>
            <a:endParaRPr lang="en-US" sz="2820" spc="2" dirty="0">
              <a:solidFill>
                <a:srgbClr val="242D47"/>
              </a:solidFill>
              <a:latin typeface="Poppins"/>
            </a:endParaRPr>
          </a:p>
        </p:txBody>
      </p:sp>
      <p:pic>
        <p:nvPicPr>
          <p:cNvPr id="1026" name="Picture 2">
            <a:extLst>
              <a:ext uri="{FF2B5EF4-FFF2-40B4-BE49-F238E27FC236}">
                <a16:creationId xmlns:a16="http://schemas.microsoft.com/office/drawing/2014/main" id="{49E62172-E82A-2444-50FC-CC85D2AB96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3415" y="3934748"/>
            <a:ext cx="3563006" cy="46633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C1E249-D27C-30AA-3AA2-13CD59206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5824" y="3999931"/>
            <a:ext cx="7286625" cy="33813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FB976E-958E-F2EB-CBFD-653C97A24BC7}"/>
              </a:ext>
            </a:extLst>
          </p:cNvPr>
          <p:cNvSpPr txBox="1"/>
          <p:nvPr/>
        </p:nvSpPr>
        <p:spPr>
          <a:xfrm>
            <a:off x="630545" y="2368880"/>
            <a:ext cx="14474736" cy="1323439"/>
          </a:xfrm>
          <a:prstGeom prst="rect">
            <a:avLst/>
          </a:prstGeom>
          <a:noFill/>
        </p:spPr>
        <p:txBody>
          <a:bodyPr wrap="square">
            <a:spAutoFit/>
          </a:bodyPr>
          <a:lstStyle/>
          <a:p>
            <a:pPr algn="l">
              <a:buFont typeface="Arial" panose="020B0604020202020204" pitchFamily="34" charset="0"/>
              <a:buChar char="•"/>
            </a:pPr>
            <a:r>
              <a:rPr lang="en-US" sz="2000" b="0" i="0" dirty="0">
                <a:solidFill>
                  <a:srgbClr val="616161"/>
                </a:solidFill>
                <a:effectLst/>
                <a:latin typeface="Poppins Semi-Bold" panose="020B0604020202020204" charset="0"/>
                <a:cs typeface="Poppins Semi-Bold" panose="020B0604020202020204" charset="0"/>
              </a:rPr>
              <a:t>The first hour after an accident is called the Golden Hour - physicians say seriously injured car crash victims need to reach comprehensive medical care within 60 minutes to ensure a good chance of survival. At the accident scene, this scenario leaves about 12 minutes for rescuers to extricate the wounded and speed them toward the hospital. </a:t>
            </a:r>
          </a:p>
        </p:txBody>
      </p:sp>
    </p:spTree>
    <p:extLst>
      <p:ext uri="{BB962C8B-B14F-4D97-AF65-F5344CB8AC3E}">
        <p14:creationId xmlns:p14="http://schemas.microsoft.com/office/powerpoint/2010/main" val="116853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4588585" y="-95549"/>
            <a:ext cx="3435629" cy="2473244"/>
          </a:xfrm>
          <a:custGeom>
            <a:avLst/>
            <a:gdLst/>
            <a:ahLst/>
            <a:cxnLst/>
            <a:rect l="l" t="t" r="r" b="b"/>
            <a:pathLst>
              <a:path w="4382593" h="2860638">
                <a:moveTo>
                  <a:pt x="0" y="0"/>
                </a:moveTo>
                <a:lnTo>
                  <a:pt x="4382593" y="0"/>
                </a:lnTo>
                <a:lnTo>
                  <a:pt x="4382593" y="2860637"/>
                </a:lnTo>
                <a:lnTo>
                  <a:pt x="0" y="286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209291" y="536491"/>
            <a:ext cx="2312381" cy="630649"/>
          </a:xfrm>
          <a:custGeom>
            <a:avLst/>
            <a:gdLst/>
            <a:ahLst/>
            <a:cxnLst/>
            <a:rect l="l" t="t" r="r" b="b"/>
            <a:pathLst>
              <a:path w="2312381" h="630649">
                <a:moveTo>
                  <a:pt x="0" y="0"/>
                </a:moveTo>
                <a:lnTo>
                  <a:pt x="2312381" y="0"/>
                </a:lnTo>
                <a:lnTo>
                  <a:pt x="2312381" y="630649"/>
                </a:lnTo>
                <a:lnTo>
                  <a:pt x="0" y="630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659724" y="9412482"/>
            <a:ext cx="20429652" cy="1749036"/>
            <a:chOff x="0" y="0"/>
            <a:chExt cx="27239536" cy="2332049"/>
          </a:xfrm>
        </p:grpSpPr>
        <p:sp>
          <p:nvSpPr>
            <p:cNvPr id="5" name="Freeform 5"/>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a:stretch>
            </a:blipFill>
          </p:spPr>
          <p:txBody>
            <a:bodyPr/>
            <a:lstStyle/>
            <a:p>
              <a:endParaRPr lang="en-IN"/>
            </a:p>
          </p:txBody>
        </p:sp>
        <p:sp>
          <p:nvSpPr>
            <p:cNvPr id="6" name="Freeform 6"/>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a:stretch>
            </a:blipFill>
          </p:spPr>
          <p:txBody>
            <a:bodyPr/>
            <a:lstStyle/>
            <a:p>
              <a:endParaRPr lang="en-IN"/>
            </a:p>
          </p:txBody>
        </p:sp>
      </p:grpSp>
      <p:grpSp>
        <p:nvGrpSpPr>
          <p:cNvPr id="7" name="Group 7"/>
          <p:cNvGrpSpPr/>
          <p:nvPr/>
        </p:nvGrpSpPr>
        <p:grpSpPr>
          <a:xfrm>
            <a:off x="427947" y="452886"/>
            <a:ext cx="12806695" cy="1612190"/>
            <a:chOff x="0" y="0"/>
            <a:chExt cx="3083387" cy="388157"/>
          </a:xfrm>
        </p:grpSpPr>
        <p:sp>
          <p:nvSpPr>
            <p:cNvPr id="8" name="Freeform 8"/>
            <p:cNvSpPr/>
            <p:nvPr/>
          </p:nvSpPr>
          <p:spPr>
            <a:xfrm>
              <a:off x="0" y="0"/>
              <a:ext cx="3083387" cy="388157"/>
            </a:xfrm>
            <a:custGeom>
              <a:avLst/>
              <a:gdLst/>
              <a:ahLst/>
              <a:cxnLst/>
              <a:rect l="l" t="t" r="r" b="b"/>
              <a:pathLst>
                <a:path w="3083387" h="388157">
                  <a:moveTo>
                    <a:pt x="0" y="0"/>
                  </a:moveTo>
                  <a:lnTo>
                    <a:pt x="2880187" y="0"/>
                  </a:lnTo>
                  <a:lnTo>
                    <a:pt x="3083387" y="194078"/>
                  </a:lnTo>
                  <a:lnTo>
                    <a:pt x="2880187" y="388157"/>
                  </a:lnTo>
                  <a:lnTo>
                    <a:pt x="0" y="388157"/>
                  </a:lnTo>
                  <a:lnTo>
                    <a:pt x="203200" y="194078"/>
                  </a:lnTo>
                  <a:lnTo>
                    <a:pt x="0" y="0"/>
                  </a:lnTo>
                  <a:close/>
                </a:path>
              </a:pathLst>
            </a:custGeom>
            <a:solidFill>
              <a:srgbClr val="F5BA53"/>
            </a:solidFill>
          </p:spPr>
          <p:txBody>
            <a:bodyPr/>
            <a:lstStyle/>
            <a:p>
              <a:endParaRPr lang="en-IN"/>
            </a:p>
          </p:txBody>
        </p:sp>
        <p:sp>
          <p:nvSpPr>
            <p:cNvPr id="9" name="TextBox 9"/>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grpSp>
        <p:nvGrpSpPr>
          <p:cNvPr id="10" name="Group 10"/>
          <p:cNvGrpSpPr/>
          <p:nvPr/>
        </p:nvGrpSpPr>
        <p:grpSpPr>
          <a:xfrm>
            <a:off x="232029" y="2199124"/>
            <a:ext cx="796671" cy="79667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Poetsen"/>
                </a:rPr>
                <a:t>1</a:t>
              </a:r>
            </a:p>
          </p:txBody>
        </p:sp>
      </p:grpSp>
      <p:grpSp>
        <p:nvGrpSpPr>
          <p:cNvPr id="13" name="Group 13"/>
          <p:cNvGrpSpPr/>
          <p:nvPr/>
        </p:nvGrpSpPr>
        <p:grpSpPr>
          <a:xfrm>
            <a:off x="0" y="5672752"/>
            <a:ext cx="796671" cy="79667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A53"/>
            </a:solidFill>
          </p:spPr>
          <p:txBody>
            <a:bodyPr/>
            <a:lstStyle/>
            <a:p>
              <a:endParaRPr lang="en-IN"/>
            </a:p>
          </p:txBody>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4339"/>
                </a:lnSpc>
              </a:pPr>
              <a:r>
                <a:rPr lang="en-US" sz="3099">
                  <a:solidFill>
                    <a:srgbClr val="000000"/>
                  </a:solidFill>
                  <a:latin typeface="Poetsen"/>
                </a:rPr>
                <a:t>2</a:t>
              </a:r>
            </a:p>
          </p:txBody>
        </p:sp>
      </p:grpSp>
      <p:sp>
        <p:nvSpPr>
          <p:cNvPr id="16" name="Freeform 16"/>
          <p:cNvSpPr/>
          <p:nvPr/>
        </p:nvSpPr>
        <p:spPr>
          <a:xfrm>
            <a:off x="11885293" y="2597459"/>
            <a:ext cx="6402707" cy="3307476"/>
          </a:xfrm>
          <a:custGeom>
            <a:avLst/>
            <a:gdLst/>
            <a:ahLst/>
            <a:cxnLst/>
            <a:rect l="l" t="t" r="r" b="b"/>
            <a:pathLst>
              <a:path w="6402707" h="3307476">
                <a:moveTo>
                  <a:pt x="0" y="0"/>
                </a:moveTo>
                <a:lnTo>
                  <a:pt x="6402707" y="0"/>
                </a:lnTo>
                <a:lnTo>
                  <a:pt x="6402707" y="3307476"/>
                </a:lnTo>
                <a:lnTo>
                  <a:pt x="0" y="3307476"/>
                </a:lnTo>
                <a:lnTo>
                  <a:pt x="0" y="0"/>
                </a:lnTo>
                <a:close/>
              </a:path>
            </a:pathLst>
          </a:custGeom>
          <a:blipFill>
            <a:blip r:embed="rId8"/>
            <a:stretch>
              <a:fillRect/>
            </a:stretch>
          </a:blipFill>
        </p:spPr>
        <p:txBody>
          <a:bodyPr/>
          <a:lstStyle/>
          <a:p>
            <a:endParaRPr lang="en-IN"/>
          </a:p>
        </p:txBody>
      </p:sp>
      <p:sp>
        <p:nvSpPr>
          <p:cNvPr id="17" name="TextBox 17"/>
          <p:cNvSpPr txBox="1"/>
          <p:nvPr/>
        </p:nvSpPr>
        <p:spPr>
          <a:xfrm>
            <a:off x="1531573" y="774428"/>
            <a:ext cx="9583579" cy="944393"/>
          </a:xfrm>
          <a:prstGeom prst="rect">
            <a:avLst/>
          </a:prstGeom>
        </p:spPr>
        <p:txBody>
          <a:bodyPr lIns="0" tIns="0" rIns="0" bIns="0" rtlCol="0" anchor="t">
            <a:spAutoFit/>
          </a:bodyPr>
          <a:lstStyle/>
          <a:p>
            <a:pPr algn="ctr">
              <a:lnSpc>
                <a:spcPts val="7091"/>
              </a:lnSpc>
            </a:pPr>
            <a:r>
              <a:rPr lang="en-US" sz="7310" dirty="0">
                <a:solidFill>
                  <a:srgbClr val="3B435F"/>
                </a:solidFill>
                <a:latin typeface="Poetsen"/>
              </a:rPr>
              <a:t>proposed solution</a:t>
            </a:r>
          </a:p>
        </p:txBody>
      </p:sp>
      <p:sp>
        <p:nvSpPr>
          <p:cNvPr id="18" name="TextBox 18"/>
          <p:cNvSpPr txBox="1"/>
          <p:nvPr/>
        </p:nvSpPr>
        <p:spPr>
          <a:xfrm>
            <a:off x="1531573" y="2087349"/>
            <a:ext cx="7305298" cy="877346"/>
          </a:xfrm>
          <a:prstGeom prst="rect">
            <a:avLst/>
          </a:prstGeom>
        </p:spPr>
        <p:txBody>
          <a:bodyPr lIns="0" tIns="0" rIns="0" bIns="0" rtlCol="0" anchor="t">
            <a:spAutoFit/>
          </a:bodyPr>
          <a:lstStyle/>
          <a:p>
            <a:pPr>
              <a:lnSpc>
                <a:spcPts val="6767"/>
              </a:lnSpc>
            </a:pPr>
            <a:r>
              <a:rPr lang="en-US" sz="4833">
                <a:solidFill>
                  <a:srgbClr val="3B435F"/>
                </a:solidFill>
                <a:latin typeface="Poppins Semi-Bold"/>
              </a:rPr>
              <a:t>Accident detection</a:t>
            </a:r>
          </a:p>
        </p:txBody>
      </p:sp>
      <p:sp>
        <p:nvSpPr>
          <p:cNvPr id="19" name="TextBox 19"/>
          <p:cNvSpPr txBox="1"/>
          <p:nvPr/>
        </p:nvSpPr>
        <p:spPr>
          <a:xfrm>
            <a:off x="796671" y="2998920"/>
            <a:ext cx="11219772" cy="2673831"/>
          </a:xfrm>
          <a:prstGeom prst="rect">
            <a:avLst/>
          </a:prstGeom>
        </p:spPr>
        <p:txBody>
          <a:bodyPr lIns="0" tIns="0" rIns="0" bIns="0" rtlCol="0" anchor="t">
            <a:spAutoFit/>
          </a:bodyPr>
          <a:lstStyle/>
          <a:p>
            <a:pPr>
              <a:lnSpc>
                <a:spcPts val="4231"/>
              </a:lnSpc>
            </a:pPr>
            <a:r>
              <a:rPr lang="en-US" sz="2820" spc="2">
                <a:solidFill>
                  <a:srgbClr val="242D47"/>
                </a:solidFill>
                <a:latin typeface="Poppins"/>
              </a:rPr>
              <a:t>To Implement the new system in which there is an automatic detection of accident. A sensor, GPS, GSM unit fitted in the vehicle detects the accident and sends the accident location to a main server unit which houses the database of all the nearby hospitals. </a:t>
            </a:r>
          </a:p>
        </p:txBody>
      </p:sp>
      <p:sp>
        <p:nvSpPr>
          <p:cNvPr id="20" name="TextBox 20"/>
          <p:cNvSpPr txBox="1"/>
          <p:nvPr/>
        </p:nvSpPr>
        <p:spPr>
          <a:xfrm>
            <a:off x="1284848" y="5603419"/>
            <a:ext cx="7305298" cy="877346"/>
          </a:xfrm>
          <a:prstGeom prst="rect">
            <a:avLst/>
          </a:prstGeom>
        </p:spPr>
        <p:txBody>
          <a:bodyPr lIns="0" tIns="0" rIns="0" bIns="0" rtlCol="0" anchor="t">
            <a:spAutoFit/>
          </a:bodyPr>
          <a:lstStyle/>
          <a:p>
            <a:pPr>
              <a:lnSpc>
                <a:spcPts val="6767"/>
              </a:lnSpc>
            </a:pPr>
            <a:r>
              <a:rPr lang="en-US" sz="4833" dirty="0">
                <a:solidFill>
                  <a:srgbClr val="3B435F"/>
                </a:solidFill>
                <a:latin typeface="Poppins Semi-Bold"/>
              </a:rPr>
              <a:t>Rescue system</a:t>
            </a:r>
          </a:p>
        </p:txBody>
      </p:sp>
      <p:sp>
        <p:nvSpPr>
          <p:cNvPr id="21" name="TextBox 21"/>
          <p:cNvSpPr txBox="1"/>
          <p:nvPr/>
        </p:nvSpPr>
        <p:spPr>
          <a:xfrm>
            <a:off x="1028700" y="6515490"/>
            <a:ext cx="16970857" cy="2673831"/>
          </a:xfrm>
          <a:prstGeom prst="rect">
            <a:avLst/>
          </a:prstGeom>
        </p:spPr>
        <p:txBody>
          <a:bodyPr lIns="0" tIns="0" rIns="0" bIns="0" rtlCol="0" anchor="t">
            <a:spAutoFit/>
          </a:bodyPr>
          <a:lstStyle/>
          <a:p>
            <a:pPr>
              <a:lnSpc>
                <a:spcPts val="4231"/>
              </a:lnSpc>
            </a:pPr>
            <a:r>
              <a:rPr lang="en-US" sz="2820" spc="2">
                <a:solidFill>
                  <a:srgbClr val="242D47"/>
                </a:solidFill>
                <a:latin typeface="Poppins"/>
              </a:rPr>
              <a:t>An ambulance is rushed to the accident spot which carries the patient to the hospital and simultaneously monitors the vital parameters like temperature and pulse rate and conveys them to the concerned hospital. Along with this there would be control of traffic light signals in the path of the ambulance via RF communication to provide a clear path for the ambulance. This will minimize the time required by the ambulance to reach the hospital. </a:t>
            </a:r>
          </a:p>
        </p:txBody>
      </p:sp>
      <p:sp>
        <p:nvSpPr>
          <p:cNvPr id="22" name="Freeform 9">
            <a:extLst>
              <a:ext uri="{FF2B5EF4-FFF2-40B4-BE49-F238E27FC236}">
                <a16:creationId xmlns:a16="http://schemas.microsoft.com/office/drawing/2014/main" id="{62A03040-1386-5F65-F0DF-E99F4B509D97}"/>
              </a:ext>
            </a:extLst>
          </p:cNvPr>
          <p:cNvSpPr/>
          <p:nvPr/>
        </p:nvSpPr>
        <p:spPr>
          <a:xfrm rot="20762958" flipH="1">
            <a:off x="14034332" y="659553"/>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grpSp>
        <p:nvGrpSpPr>
          <p:cNvPr id="6" name="Group 6"/>
          <p:cNvGrpSpPr/>
          <p:nvPr/>
        </p:nvGrpSpPr>
        <p:grpSpPr>
          <a:xfrm>
            <a:off x="457200" y="449003"/>
            <a:ext cx="9111646" cy="1137562"/>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6764000" y="5143500"/>
            <a:ext cx="1704176" cy="4841912"/>
          </a:xfrm>
          <a:custGeom>
            <a:avLst/>
            <a:gdLst/>
            <a:ahLst/>
            <a:cxnLst/>
            <a:rect l="l" t="t" r="r" b="b"/>
            <a:pathLst>
              <a:path w="2500960" h="6118555">
                <a:moveTo>
                  <a:pt x="0" y="0"/>
                </a:moveTo>
                <a:lnTo>
                  <a:pt x="2500959" y="0"/>
                </a:lnTo>
                <a:lnTo>
                  <a:pt x="2500959" y="6118555"/>
                </a:lnTo>
                <a:lnTo>
                  <a:pt x="0" y="6118555"/>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68282" y="556119"/>
            <a:ext cx="9020581" cy="923330"/>
          </a:xfrm>
          <a:prstGeom prst="rect">
            <a:avLst/>
          </a:prstGeom>
        </p:spPr>
        <p:txBody>
          <a:bodyPr wrap="square" lIns="0" tIns="0" rIns="0" bIns="0" rtlCol="0" anchor="t">
            <a:spAutoFit/>
          </a:bodyPr>
          <a:lstStyle/>
          <a:p>
            <a:pPr algn="ctr">
              <a:lnSpc>
                <a:spcPts val="7243"/>
              </a:lnSpc>
            </a:pPr>
            <a:r>
              <a:rPr lang="en-US" sz="4800" dirty="0">
                <a:solidFill>
                  <a:srgbClr val="3B435F"/>
                </a:solidFill>
                <a:latin typeface="Poetsen"/>
              </a:rPr>
              <a:t>Components</a:t>
            </a:r>
            <a:r>
              <a:rPr lang="en-US" sz="7467" dirty="0">
                <a:solidFill>
                  <a:srgbClr val="3B435F"/>
                </a:solidFill>
                <a:latin typeface="Poetsen"/>
              </a:rPr>
              <a:t> </a:t>
            </a:r>
            <a:r>
              <a:rPr lang="en-US" sz="4800" dirty="0">
                <a:solidFill>
                  <a:srgbClr val="3B435F"/>
                </a:solidFill>
                <a:latin typeface="Poetsen"/>
              </a:rPr>
              <a:t>used</a:t>
            </a:r>
            <a:r>
              <a:rPr lang="en-US" sz="7467" dirty="0">
                <a:solidFill>
                  <a:srgbClr val="3B435F"/>
                </a:solidFill>
                <a:latin typeface="Poetsen"/>
              </a:rPr>
              <a:t> </a:t>
            </a:r>
          </a:p>
        </p:txBody>
      </p:sp>
      <p:sp>
        <p:nvSpPr>
          <p:cNvPr id="14" name="TextBox 14"/>
          <p:cNvSpPr txBox="1"/>
          <p:nvPr/>
        </p:nvSpPr>
        <p:spPr>
          <a:xfrm>
            <a:off x="433466" y="1375652"/>
            <a:ext cx="12970968" cy="4260397"/>
          </a:xfrm>
          <a:prstGeom prst="rect">
            <a:avLst/>
          </a:prstGeom>
        </p:spPr>
        <p:txBody>
          <a:bodyPr wrap="square" lIns="0" tIns="0" rIns="0" bIns="0" rtlCol="0" anchor="t">
            <a:spAutoFit/>
          </a:bodyPr>
          <a:lstStyle/>
          <a:p>
            <a:pPr>
              <a:lnSpc>
                <a:spcPts val="4231"/>
              </a:lnSpc>
            </a:pPr>
            <a:endParaRPr lang="en-US" sz="2000" b="0" i="0" dirty="0">
              <a:solidFill>
                <a:srgbClr val="000000"/>
              </a:solidFill>
              <a:effectLst/>
              <a:latin typeface="Poppins" panose="00000500000000000000" pitchFamily="2" charset="0"/>
              <a:cs typeface="Poppins" panose="00000500000000000000" pitchFamily="2" charset="0"/>
            </a:endParaRPr>
          </a:p>
          <a:p>
            <a:pPr>
              <a:lnSpc>
                <a:spcPts val="4231"/>
              </a:lnSpc>
            </a:pPr>
            <a:r>
              <a:rPr lang="en-US" sz="2800" dirty="0">
                <a:solidFill>
                  <a:srgbClr val="000000"/>
                </a:solidFill>
                <a:latin typeface="Poppins Semi-Bold" panose="020B0604020202020204" charset="0"/>
                <a:cs typeface="Poppins Semi-Bold" panose="020B0604020202020204" charset="0"/>
              </a:rPr>
              <a:t> </a:t>
            </a:r>
            <a:r>
              <a:rPr lang="en-US" sz="2400" dirty="0">
                <a:solidFill>
                  <a:srgbClr val="000000"/>
                </a:solidFill>
                <a:latin typeface="Poppins Semi-Bold" panose="020B0604020202020204" charset="0"/>
                <a:cs typeface="Poppins Semi-Bold" panose="020B0604020202020204" charset="0"/>
              </a:rPr>
              <a:t>ARDUINO UNO</a:t>
            </a:r>
          </a:p>
          <a:p>
            <a:pPr marL="342900" indent="-342900">
              <a:lnSpc>
                <a:spcPts val="4231"/>
              </a:lnSpc>
              <a:buFont typeface="Arial" panose="020B0604020202020204" pitchFamily="34" charset="0"/>
              <a:buChar char="•"/>
            </a:pPr>
            <a:r>
              <a:rPr lang="en-US" sz="2400" b="0" i="0" dirty="0">
                <a:solidFill>
                  <a:srgbClr val="000000"/>
                </a:solidFill>
                <a:effectLst/>
                <a:latin typeface="Poppins" panose="00000500000000000000" pitchFamily="2" charset="0"/>
                <a:cs typeface="Poppins" panose="00000500000000000000" pitchFamily="2" charset="0"/>
              </a:rPr>
              <a:t>Arduino UNO is a microcontroller board based on the </a:t>
            </a:r>
            <a:r>
              <a:rPr lang="en-US" sz="2400" b="1" i="0" dirty="0">
                <a:solidFill>
                  <a:srgbClr val="000000"/>
                </a:solidFill>
                <a:effectLst/>
                <a:latin typeface="Poppins" panose="00000500000000000000" pitchFamily="2" charset="0"/>
                <a:cs typeface="Poppins" panose="00000500000000000000" pitchFamily="2" charset="0"/>
              </a:rPr>
              <a:t>ATmega328P</a:t>
            </a:r>
            <a:r>
              <a:rPr lang="en-US" sz="2400" b="0" i="0" dirty="0">
                <a:solidFill>
                  <a:srgbClr val="000000"/>
                </a:solidFill>
                <a:effectLst/>
                <a:latin typeface="Poppins" panose="00000500000000000000" pitchFamily="2" charset="0"/>
                <a:cs typeface="Poppins" panose="00000500000000000000" pitchFamily="2" charset="0"/>
              </a:rPr>
              <a:t>. It 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started.</a:t>
            </a:r>
            <a:endParaRPr lang="en-US" sz="2400" spc="2" dirty="0">
              <a:solidFill>
                <a:srgbClr val="242D47"/>
              </a:solidFill>
              <a:latin typeface="Poppins" panose="00000500000000000000" pitchFamily="2" charset="0"/>
              <a:cs typeface="Poppins" panose="00000500000000000000" pitchFamily="2" charset="0"/>
            </a:endParaRPr>
          </a:p>
        </p:txBody>
      </p:sp>
      <p:pic>
        <p:nvPicPr>
          <p:cNvPr id="2050" name="Picture 2" descr="Arduino UNO SMD, 32 Kb">
            <a:extLst>
              <a:ext uri="{FF2B5EF4-FFF2-40B4-BE49-F238E27FC236}">
                <a16:creationId xmlns:a16="http://schemas.microsoft.com/office/drawing/2014/main" id="{C7D0A7D5-33A8-A215-3879-CDE373A8B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37207" y="2469057"/>
            <a:ext cx="4130668" cy="2598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blox NEO-6M GPS Module : Amazon.in: Electronics">
            <a:extLst>
              <a:ext uri="{FF2B5EF4-FFF2-40B4-BE49-F238E27FC236}">
                <a16:creationId xmlns:a16="http://schemas.microsoft.com/office/drawing/2014/main" id="{A443A17A-4518-CD9D-1051-53C78DDF1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937886"/>
            <a:ext cx="2680190" cy="268019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6B1BFE3-E3DE-3233-5CF7-95FAFAC960AE}"/>
              </a:ext>
            </a:extLst>
          </p:cNvPr>
          <p:cNvSpPr txBox="1"/>
          <p:nvPr/>
        </p:nvSpPr>
        <p:spPr>
          <a:xfrm>
            <a:off x="3788501" y="5937886"/>
            <a:ext cx="12879394" cy="2308324"/>
          </a:xfrm>
          <a:prstGeom prst="rect">
            <a:avLst/>
          </a:prstGeom>
          <a:noFill/>
        </p:spPr>
        <p:txBody>
          <a:bodyPr wrap="square">
            <a:spAutoFit/>
          </a:bodyPr>
          <a:lstStyle/>
          <a:p>
            <a:pPr algn="l"/>
            <a:endParaRPr lang="en-US" sz="2400" b="1" i="0" dirty="0">
              <a:solidFill>
                <a:srgbClr val="333333"/>
              </a:solidFill>
              <a:effectLst/>
              <a:latin typeface="Roboto" panose="02000000000000000000" pitchFamily="2" charset="0"/>
            </a:endParaRPr>
          </a:p>
          <a:p>
            <a:pPr algn="l"/>
            <a:r>
              <a:rPr lang="en-US" sz="2400" b="1" dirty="0">
                <a:solidFill>
                  <a:srgbClr val="333333"/>
                </a:solidFill>
                <a:latin typeface="Poppins" panose="00000500000000000000" pitchFamily="2" charset="0"/>
                <a:cs typeface="Poppins" panose="00000500000000000000" pitchFamily="2" charset="0"/>
              </a:rPr>
              <a:t>GPS MODULE</a:t>
            </a:r>
          </a:p>
          <a:p>
            <a:pPr algn="l"/>
            <a:r>
              <a:rPr lang="en-US" sz="2400" b="1" i="0" dirty="0">
                <a:solidFill>
                  <a:srgbClr val="333333"/>
                </a:solidFill>
                <a:effectLst/>
                <a:latin typeface="Poppins" panose="00000500000000000000" pitchFamily="2" charset="0"/>
                <a:cs typeface="Poppins" panose="00000500000000000000" pitchFamily="2" charset="0"/>
              </a:rPr>
              <a:t>G</a:t>
            </a:r>
            <a:r>
              <a:rPr lang="en-US" sz="2400" b="0" i="0" dirty="0">
                <a:solidFill>
                  <a:srgbClr val="333333"/>
                </a:solidFill>
                <a:effectLst/>
                <a:latin typeface="Poppins" panose="00000500000000000000" pitchFamily="2" charset="0"/>
                <a:cs typeface="Poppins" panose="00000500000000000000" pitchFamily="2" charset="0"/>
              </a:rPr>
              <a:t>lobal </a:t>
            </a:r>
            <a:r>
              <a:rPr lang="en-US" sz="2400" b="1" i="0" dirty="0">
                <a:solidFill>
                  <a:srgbClr val="333333"/>
                </a:solidFill>
                <a:effectLst/>
                <a:latin typeface="Poppins" panose="00000500000000000000" pitchFamily="2" charset="0"/>
                <a:cs typeface="Poppins" panose="00000500000000000000" pitchFamily="2" charset="0"/>
              </a:rPr>
              <a:t>P</a:t>
            </a:r>
            <a:r>
              <a:rPr lang="en-US" sz="2400" b="0" i="0" dirty="0">
                <a:solidFill>
                  <a:srgbClr val="333333"/>
                </a:solidFill>
                <a:effectLst/>
                <a:latin typeface="Poppins" panose="00000500000000000000" pitchFamily="2" charset="0"/>
                <a:cs typeface="Poppins" panose="00000500000000000000" pitchFamily="2" charset="0"/>
              </a:rPr>
              <a:t>ositioning </a:t>
            </a:r>
            <a:r>
              <a:rPr lang="en-US" sz="2400" b="1" i="0" dirty="0">
                <a:solidFill>
                  <a:srgbClr val="333333"/>
                </a:solidFill>
                <a:effectLst/>
                <a:latin typeface="Poppins" panose="00000500000000000000" pitchFamily="2" charset="0"/>
                <a:cs typeface="Poppins" panose="00000500000000000000" pitchFamily="2" charset="0"/>
              </a:rPr>
              <a:t>S</a:t>
            </a:r>
            <a:r>
              <a:rPr lang="en-US" sz="2400" b="0" i="0" dirty="0">
                <a:solidFill>
                  <a:srgbClr val="333333"/>
                </a:solidFill>
                <a:effectLst/>
                <a:latin typeface="Poppins" panose="00000500000000000000" pitchFamily="2" charset="0"/>
                <a:cs typeface="Poppins" panose="00000500000000000000" pitchFamily="2" charset="0"/>
              </a:rPr>
              <a:t>ystem (GPS) is a satellite-based system that uses satellites and ground stations to measure and compute its position on Earth.</a:t>
            </a:r>
          </a:p>
          <a:p>
            <a:pPr algn="l"/>
            <a:r>
              <a:rPr lang="en-US" sz="2400" b="0" i="0" dirty="0">
                <a:solidFill>
                  <a:srgbClr val="333333"/>
                </a:solidFill>
                <a:effectLst/>
                <a:latin typeface="Poppins" panose="00000500000000000000" pitchFamily="2" charset="0"/>
                <a:cs typeface="Poppins" panose="00000500000000000000" pitchFamily="2" charset="0"/>
              </a:rPr>
              <a:t>GPS receiver needs to receive data from at least 4 satellites for accuracy purpose. GPS receiver does not transmit any information to the satellites.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IN"/>
            </a:p>
          </p:txBody>
        </p:sp>
      </p:grpSp>
      <p:grpSp>
        <p:nvGrpSpPr>
          <p:cNvPr id="6" name="Group 6"/>
          <p:cNvGrpSpPr/>
          <p:nvPr/>
        </p:nvGrpSpPr>
        <p:grpSpPr>
          <a:xfrm>
            <a:off x="457200" y="449003"/>
            <a:ext cx="9111646" cy="1137562"/>
            <a:chOff x="0" y="0"/>
            <a:chExt cx="2801670" cy="406400"/>
          </a:xfrm>
        </p:grpSpPr>
        <p:sp>
          <p:nvSpPr>
            <p:cNvPr id="7" name="Freeform 7"/>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IN"/>
            </a:p>
          </p:txBody>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9" name="Freeform 9"/>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6764000" y="5143500"/>
            <a:ext cx="1704176" cy="4841912"/>
          </a:xfrm>
          <a:custGeom>
            <a:avLst/>
            <a:gdLst/>
            <a:ahLst/>
            <a:cxnLst/>
            <a:rect l="l" t="t" r="r" b="b"/>
            <a:pathLst>
              <a:path w="2500960" h="6118555">
                <a:moveTo>
                  <a:pt x="0" y="0"/>
                </a:moveTo>
                <a:lnTo>
                  <a:pt x="2500959" y="0"/>
                </a:lnTo>
                <a:lnTo>
                  <a:pt x="2500959" y="6118555"/>
                </a:lnTo>
                <a:lnTo>
                  <a:pt x="0" y="6118555"/>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68282" y="556119"/>
            <a:ext cx="9020581" cy="923330"/>
          </a:xfrm>
          <a:prstGeom prst="rect">
            <a:avLst/>
          </a:prstGeom>
        </p:spPr>
        <p:txBody>
          <a:bodyPr wrap="square" lIns="0" tIns="0" rIns="0" bIns="0" rtlCol="0" anchor="t">
            <a:spAutoFit/>
          </a:bodyPr>
          <a:lstStyle/>
          <a:p>
            <a:pPr algn="ctr">
              <a:lnSpc>
                <a:spcPts val="7243"/>
              </a:lnSpc>
            </a:pPr>
            <a:r>
              <a:rPr lang="en-US" sz="4800" dirty="0">
                <a:solidFill>
                  <a:srgbClr val="3B435F"/>
                </a:solidFill>
                <a:latin typeface="Poetsen"/>
              </a:rPr>
              <a:t>Components</a:t>
            </a:r>
            <a:r>
              <a:rPr lang="en-US" sz="7467" dirty="0">
                <a:solidFill>
                  <a:srgbClr val="3B435F"/>
                </a:solidFill>
                <a:latin typeface="Poetsen"/>
              </a:rPr>
              <a:t> </a:t>
            </a:r>
            <a:r>
              <a:rPr lang="en-US" sz="4800" dirty="0">
                <a:solidFill>
                  <a:srgbClr val="3B435F"/>
                </a:solidFill>
                <a:latin typeface="Poetsen"/>
              </a:rPr>
              <a:t>used</a:t>
            </a:r>
            <a:r>
              <a:rPr lang="en-US" sz="7467" dirty="0">
                <a:solidFill>
                  <a:srgbClr val="3B435F"/>
                </a:solidFill>
                <a:latin typeface="Poetsen"/>
              </a:rPr>
              <a:t> </a:t>
            </a:r>
          </a:p>
        </p:txBody>
      </p:sp>
      <p:sp>
        <p:nvSpPr>
          <p:cNvPr id="14" name="TextBox 14"/>
          <p:cNvSpPr txBox="1"/>
          <p:nvPr/>
        </p:nvSpPr>
        <p:spPr>
          <a:xfrm>
            <a:off x="433466" y="1375652"/>
            <a:ext cx="12970968" cy="2644570"/>
          </a:xfrm>
          <a:prstGeom prst="rect">
            <a:avLst/>
          </a:prstGeom>
        </p:spPr>
        <p:txBody>
          <a:bodyPr wrap="square" lIns="0" tIns="0" rIns="0" bIns="0" rtlCol="0" anchor="t">
            <a:spAutoFit/>
          </a:bodyPr>
          <a:lstStyle/>
          <a:p>
            <a:pPr>
              <a:lnSpc>
                <a:spcPts val="4231"/>
              </a:lnSpc>
            </a:pPr>
            <a:endParaRPr lang="en-US" sz="2000" b="0" i="0" dirty="0">
              <a:solidFill>
                <a:srgbClr val="000000"/>
              </a:solidFill>
              <a:effectLst/>
              <a:latin typeface="Poppins" panose="00000500000000000000" pitchFamily="2" charset="0"/>
              <a:cs typeface="Poppins" panose="00000500000000000000" pitchFamily="2" charset="0"/>
            </a:endParaRPr>
          </a:p>
          <a:p>
            <a:pPr>
              <a:lnSpc>
                <a:spcPts val="4231"/>
              </a:lnSpc>
            </a:pPr>
            <a:r>
              <a:rPr lang="en-US" sz="2800" dirty="0">
                <a:solidFill>
                  <a:srgbClr val="000000"/>
                </a:solidFill>
                <a:latin typeface="Poppins Semi-Bold" panose="020B0604020202020204" charset="0"/>
                <a:cs typeface="Poppins Semi-Bold" panose="020B0604020202020204" charset="0"/>
              </a:rPr>
              <a:t> GSM MODULE</a:t>
            </a:r>
          </a:p>
          <a:p>
            <a:pPr>
              <a:lnSpc>
                <a:spcPts val="4231"/>
              </a:lnSpc>
            </a:pPr>
            <a:r>
              <a:rPr lang="en-US" sz="2400" b="0" i="0" dirty="0">
                <a:effectLst/>
                <a:latin typeface="Poppins" panose="00000500000000000000" pitchFamily="2" charset="0"/>
                <a:cs typeface="Poppins" panose="00000500000000000000" pitchFamily="2" charset="0"/>
              </a:rPr>
              <a:t> A GSM module or a GPRS module is a chip or circuit that will be used to establish communication between a mobile device or a computing machine and a GSM or GPRS system.</a:t>
            </a:r>
            <a:endParaRPr lang="en-US" sz="2400" spc="2" dirty="0">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B6B1BFE3-E3DE-3233-5CF7-95FAFAC960AE}"/>
              </a:ext>
            </a:extLst>
          </p:cNvPr>
          <p:cNvSpPr txBox="1"/>
          <p:nvPr/>
        </p:nvSpPr>
        <p:spPr>
          <a:xfrm>
            <a:off x="479253" y="4716031"/>
            <a:ext cx="12879394" cy="1569660"/>
          </a:xfrm>
          <a:prstGeom prst="rect">
            <a:avLst/>
          </a:prstGeom>
          <a:noFill/>
        </p:spPr>
        <p:txBody>
          <a:bodyPr wrap="square">
            <a:spAutoFit/>
          </a:bodyPr>
          <a:lstStyle/>
          <a:p>
            <a:pPr algn="l"/>
            <a:r>
              <a:rPr lang="en-US" sz="2400" b="1" i="0" dirty="0">
                <a:effectLst/>
                <a:latin typeface="Poppins" panose="00000500000000000000" pitchFamily="2" charset="0"/>
                <a:cs typeface="Poppins" panose="00000500000000000000" pitchFamily="2" charset="0"/>
              </a:rPr>
              <a:t>PUSH BUTTON</a:t>
            </a:r>
          </a:p>
          <a:p>
            <a:pPr algn="l"/>
            <a:r>
              <a:rPr lang="en-US" sz="2400" b="0" i="0" dirty="0">
                <a:effectLst/>
                <a:latin typeface="Poppins" panose="00000500000000000000" pitchFamily="2" charset="0"/>
                <a:cs typeface="Poppins" panose="00000500000000000000" pitchFamily="2" charset="0"/>
              </a:rPr>
              <a:t>A </a:t>
            </a:r>
            <a:r>
              <a:rPr lang="en-US" sz="2400" b="0" i="0" u="none" strike="noStrike" dirty="0">
                <a:effectLst/>
                <a:latin typeface="Poppins" panose="00000500000000000000" pitchFamily="2" charset="0"/>
                <a:cs typeface="Poppins" panose="00000500000000000000" pitchFamily="2" charset="0"/>
                <a:hlinkClick r:id="rId7">
                  <a:extLst>
                    <a:ext uri="{A12FA001-AC4F-418D-AE19-62706E023703}">
                      <ahyp:hlinkClr xmlns:ahyp="http://schemas.microsoft.com/office/drawing/2018/hyperlinkcolor" val="tx"/>
                    </a:ext>
                  </a:extLst>
                </a:hlinkClick>
              </a:rPr>
              <a:t>push button switch</a:t>
            </a:r>
            <a:r>
              <a:rPr lang="en-US" sz="2400" b="0" i="0" dirty="0">
                <a:effectLst/>
                <a:latin typeface="Poppins" panose="00000500000000000000" pitchFamily="2" charset="0"/>
                <a:cs typeface="Poppins" panose="00000500000000000000" pitchFamily="2" charset="0"/>
              </a:rPr>
              <a:t> is a mechanical device used to control an electrical circuit in which the operator manually presses a button to actuate an internal switching mechanism</a:t>
            </a:r>
            <a:endParaRPr lang="en-US" sz="2400" b="1" i="0" dirty="0">
              <a:effectLst/>
              <a:latin typeface="Poppins" panose="00000500000000000000" pitchFamily="2" charset="0"/>
              <a:cs typeface="Poppins" panose="00000500000000000000" pitchFamily="2" charset="0"/>
            </a:endParaRPr>
          </a:p>
        </p:txBody>
      </p:sp>
      <p:pic>
        <p:nvPicPr>
          <p:cNvPr id="3074" name="Picture 2" descr="Buy SIM800L GPRS GSM Module - Quad-Band TTL Serial Port- KG258 –  QuartzComponents">
            <a:extLst>
              <a:ext uri="{FF2B5EF4-FFF2-40B4-BE49-F238E27FC236}">
                <a16:creationId xmlns:a16="http://schemas.microsoft.com/office/drawing/2014/main" id="{4C597ADF-DE93-6E71-976B-6C2A528237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9411" y="1532058"/>
            <a:ext cx="2620577" cy="2620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anyoung Nux AR Series Push Button Switch, Model Name/Number: Arf-f">
            <a:extLst>
              <a:ext uri="{FF2B5EF4-FFF2-40B4-BE49-F238E27FC236}">
                <a16:creationId xmlns:a16="http://schemas.microsoft.com/office/drawing/2014/main" id="{77DA1853-6714-AC93-5F77-B4C850EBC6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61793" y="464906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25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986</Words>
  <Application>Microsoft Office PowerPoint</Application>
  <PresentationFormat>Custom</PresentationFormat>
  <Paragraphs>59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Poppins</vt:lpstr>
      <vt:lpstr>Poppins Bold</vt:lpstr>
      <vt:lpstr>Roboto</vt:lpstr>
      <vt:lpstr>Arial</vt:lpstr>
      <vt:lpstr>Poetsen</vt:lpstr>
      <vt:lpstr>Poppins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cident</dc:title>
  <dc:creator>varshit varma</dc:creator>
  <cp:lastModifiedBy>NIKHIL  VENKATAKRISHNA</cp:lastModifiedBy>
  <cp:revision>6</cp:revision>
  <dcterms:created xsi:type="dcterms:W3CDTF">2006-08-16T00:00:00Z</dcterms:created>
  <dcterms:modified xsi:type="dcterms:W3CDTF">2024-03-17T04:29:43Z</dcterms:modified>
  <dc:identifier>DAFreMvCISQ</dc:identifier>
</cp:coreProperties>
</file>